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27"/>
  </p:notesMasterIdLst>
  <p:sldIdLst>
    <p:sldId id="256" r:id="rId3"/>
    <p:sldId id="258" r:id="rId4"/>
    <p:sldId id="259" r:id="rId5"/>
    <p:sldId id="307" r:id="rId6"/>
    <p:sldId id="282" r:id="rId7"/>
    <p:sldId id="302" r:id="rId8"/>
    <p:sldId id="303" r:id="rId9"/>
    <p:sldId id="263" r:id="rId10"/>
    <p:sldId id="285" r:id="rId11"/>
    <p:sldId id="281" r:id="rId12"/>
    <p:sldId id="290" r:id="rId13"/>
    <p:sldId id="299" r:id="rId14"/>
    <p:sldId id="300" r:id="rId15"/>
    <p:sldId id="301" r:id="rId16"/>
    <p:sldId id="280" r:id="rId17"/>
    <p:sldId id="304" r:id="rId18"/>
    <p:sldId id="289" r:id="rId19"/>
    <p:sldId id="296" r:id="rId20"/>
    <p:sldId id="305" r:id="rId21"/>
    <p:sldId id="306" r:id="rId22"/>
    <p:sldId id="298" r:id="rId23"/>
    <p:sldId id="308" r:id="rId24"/>
    <p:sldId id="309" r:id="rId25"/>
    <p:sldId id="277" r:id="rId26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D03F"/>
    <a:srgbClr val="080808"/>
    <a:srgbClr val="5F5F5F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 autoAdjust="0"/>
    <p:restoredTop sz="70072" autoAdjust="0"/>
  </p:normalViewPr>
  <p:slideViewPr>
    <p:cSldViewPr snapToGrid="0" snapToObjects="1">
      <p:cViewPr varScale="1">
        <p:scale>
          <a:sx n="52" d="100"/>
          <a:sy n="52" d="100"/>
        </p:scale>
        <p:origin x="119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26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2017/6/23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横向对比</a:t>
            </a:r>
            <a:r>
              <a:rPr lang="en-US" altLang="zh-CN" baseline="0" dirty="0" smtClean="0"/>
              <a:t> —— </a:t>
            </a:r>
            <a:r>
              <a:rPr lang="zh-CN" altLang="en-US" baseline="0" dirty="0" smtClean="0"/>
              <a:t>传统线下家具销售。尽管直观</a:t>
            </a:r>
            <a:r>
              <a:rPr lang="en-US" altLang="zh-CN" baseline="0" dirty="0" smtClean="0"/>
              <a:t>……</a:t>
            </a:r>
            <a:r>
              <a:rPr lang="zh-CN" altLang="en-US" baseline="0" dirty="0" smtClean="0"/>
              <a:t>，</a:t>
            </a:r>
            <a:endParaRPr lang="en-US" altLang="zh-CN" baseline="0" dirty="0" smtClean="0"/>
          </a:p>
          <a:p>
            <a:r>
              <a:rPr lang="zh-CN" altLang="en-US" baseline="0" dirty="0" smtClean="0"/>
              <a:t>纵向对比 </a:t>
            </a:r>
            <a:r>
              <a:rPr lang="en-US" altLang="zh-CN" baseline="0" dirty="0" smtClean="0"/>
              <a:t>—— </a:t>
            </a:r>
            <a:r>
              <a:rPr lang="zh-CN" altLang="en-US" baseline="0" dirty="0" smtClean="0"/>
              <a:t>现有线上交易平台（网店）。</a:t>
            </a:r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2BAEB6-3E96-D14B-8F83-9B4359DC586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202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32876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单张复杂室内图像的灭点检测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264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探究自然交互的可能：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）旋转手机，物体随之旋转，保证与视角平行；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）前后左右平移手机，模拟人视角的移动；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探究</a:t>
            </a: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虚拟漫游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的可能：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）前后走动，画面也拉近拉远；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）左右旋转，转换观看室内视角；</a:t>
            </a:r>
          </a:p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47952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err="1" smtClean="0"/>
              <a:t>webGl</a:t>
            </a:r>
            <a:r>
              <a:rPr lang="zh-CN" altLang="en-US" dirty="0" smtClean="0"/>
              <a:t>的实现过于复杂，特别是交互方面，因此在尝试用</a:t>
            </a:r>
            <a:r>
              <a:rPr lang="en-US" altLang="zh-CN" dirty="0" err="1" smtClean="0"/>
              <a:t>webGL</a:t>
            </a:r>
            <a:r>
              <a:rPr lang="zh-CN" altLang="en-US" dirty="0" smtClean="0"/>
              <a:t>实现后，借助</a:t>
            </a:r>
            <a:r>
              <a:rPr lang="en-US" altLang="zh-CN" dirty="0" err="1" smtClean="0"/>
              <a:t>three.js</a:t>
            </a:r>
            <a:r>
              <a:rPr lang="zh-CN" altLang="en-US" dirty="0" smtClean="0"/>
              <a:t>简化实现。</a:t>
            </a:r>
            <a:r>
              <a:rPr lang="en-US" altLang="zh-CN" dirty="0" err="1" smtClean="0"/>
              <a:t>three.js</a:t>
            </a:r>
            <a:r>
              <a:rPr lang="zh-CN" altLang="en-US" dirty="0" smtClean="0"/>
              <a:t>是对</a:t>
            </a:r>
            <a:r>
              <a:rPr lang="en-US" altLang="zh-CN" dirty="0" err="1" smtClean="0"/>
              <a:t>webGL</a:t>
            </a:r>
            <a:r>
              <a:rPr lang="zh-CN" altLang="en-US" dirty="0" smtClean="0"/>
              <a:t>诸多矩阵设置、接口调用的一次封装，尽管功能不如原生</a:t>
            </a:r>
            <a:r>
              <a:rPr lang="en-US" altLang="zh-CN" dirty="0" smtClean="0"/>
              <a:t>JavaScript</a:t>
            </a:r>
            <a:r>
              <a:rPr lang="zh-CN" altLang="en-US" dirty="0" smtClean="0"/>
              <a:t>自带的</a:t>
            </a:r>
            <a:r>
              <a:rPr lang="en-US" altLang="zh-CN" dirty="0" err="1" smtClean="0"/>
              <a:t>webGL</a:t>
            </a:r>
            <a:r>
              <a:rPr lang="zh-CN" altLang="en-US" dirty="0" smtClean="0"/>
              <a:t>强大，但基本能满足我们的需求。</a:t>
            </a:r>
            <a:endParaRPr lang="en-US" altLang="zh-CN" dirty="0" smtClean="0"/>
          </a:p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15550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0363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128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由于素材源自于现实世界且交互基于真实场景，故该算法能够有效地提高虚拟家居展示的真实性，使用户交互具有极强的真实感。同时，由于图像素材丰富、获取容易，在一定程度上克服了纯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技术渲染速度慢、模型制作复杂等缺点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4798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由于素材源自于现实世界且交互基于真实场景，故该算法能够有效地提高虚拟家居展示的真实性，使用户交互具有极强的真实感。同时，由于图像素材丰富、获取容易，在一定程度上克服了纯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技术渲染速度慢、模型制作复杂等缺点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2724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单张复杂室内图像的灭点检测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9203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2713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单张复杂室内图像的灭点检测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0180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单张复杂室内图像的灭点检测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6986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单张复杂室内图像的灭点检测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482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7132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794" y="0"/>
            <a:ext cx="12192000" cy="68580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梯形 2"/>
          <p:cNvSpPr/>
          <p:nvPr userDrawn="1"/>
        </p:nvSpPr>
        <p:spPr>
          <a:xfrm flipV="1">
            <a:off x="1912683" y="0"/>
            <a:ext cx="8368225" cy="601824"/>
          </a:xfrm>
          <a:prstGeom prst="trapezoid">
            <a:avLst/>
          </a:prstGeom>
          <a:solidFill>
            <a:schemeClr val="accent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8DF46"/>
              </a:solidFill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5222957" y="1163475"/>
            <a:ext cx="1747677" cy="1747677"/>
          </a:xfrm>
          <a:prstGeom prst="ellipse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67" b="1" dirty="0">
              <a:solidFill>
                <a:schemeClr val="accent1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2001453" y="3283751"/>
            <a:ext cx="8190682" cy="12003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BUSINESS REPORT</a:t>
            </a:r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5092369" y="1686447"/>
            <a:ext cx="2007261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LOGO</a:t>
            </a:r>
          </a:p>
          <a:p>
            <a:pPr lvl="0"/>
            <a:r>
              <a:rPr lang="en-US" altLang="zh-CN" dirty="0"/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895332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11AADA8-982B-4536-87EC-4A00D1C6658A}" type="datetimeFigureOut">
              <a:rPr lang="zh-CN" altLang="en-US" smtClean="0"/>
              <a:t>2017/6/23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FD0143-994F-457B-B336-960D169D1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58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874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语句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882397" y="1504245"/>
            <a:ext cx="713677" cy="166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kumimoji="1" lang="en-US" altLang="zh-CN" sz="12800" dirty="0">
                <a:solidFill>
                  <a:schemeClr val="bg1"/>
                </a:solidFill>
              </a:rPr>
              <a:t>“</a:t>
            </a:r>
            <a:endParaRPr kumimoji="1" lang="zh-CN" altLang="en-US" sz="128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6067350" y="3282767"/>
            <a:ext cx="1098213" cy="166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kumimoji="1" lang="en-US" altLang="zh-CN" sz="12800" dirty="0">
                <a:solidFill>
                  <a:schemeClr val="bg1"/>
                </a:solidFill>
              </a:rPr>
              <a:t>”</a:t>
            </a:r>
            <a:endParaRPr kumimoji="1" lang="zh-CN" altLang="en-US" sz="12800" dirty="0">
              <a:solidFill>
                <a:schemeClr val="bg1"/>
              </a:solidFill>
            </a:endParaRPr>
          </a:p>
        </p:txBody>
      </p:sp>
      <p:sp>
        <p:nvSpPr>
          <p:cNvPr id="5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1712127" y="1930089"/>
            <a:ext cx="8190682" cy="13526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2100"/>
            </a:lvl1pPr>
          </a:lstStyle>
          <a:p>
            <a:pPr lvl="0"/>
            <a:r>
              <a:rPr lang="zh-CN" altLang="en-US" dirty="0"/>
              <a:t>点击此处添加文本信息。标题数字等都可以通过点击和重新输入进行更改，顶部“开始”面板中可以对字体、字号、颜色、行距等进行修改。建议正文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482394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793" y="503854"/>
            <a:ext cx="4240088" cy="7489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sz="4267" b="1" dirty="0">
              <a:solidFill>
                <a:srgbClr val="2E2E2E"/>
              </a:solidFill>
            </a:endParaRPr>
          </a:p>
        </p:txBody>
      </p:sp>
      <p:cxnSp>
        <p:nvCxnSpPr>
          <p:cNvPr id="13" name="直线连接符 5"/>
          <p:cNvCxnSpPr/>
          <p:nvPr userDrawn="1"/>
        </p:nvCxnSpPr>
        <p:spPr>
          <a:xfrm>
            <a:off x="7454725" y="1984601"/>
            <a:ext cx="0" cy="641176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9"/>
          <p:cNvCxnSpPr/>
          <p:nvPr userDrawn="1"/>
        </p:nvCxnSpPr>
        <p:spPr>
          <a:xfrm>
            <a:off x="7454725" y="3118160"/>
            <a:ext cx="0" cy="641176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3"/>
          <p:cNvCxnSpPr/>
          <p:nvPr userDrawn="1"/>
        </p:nvCxnSpPr>
        <p:spPr>
          <a:xfrm>
            <a:off x="7454725" y="4305566"/>
            <a:ext cx="0" cy="641176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-28291" y="412066"/>
            <a:ext cx="5196732" cy="9325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4200" b="1" i="0"/>
            </a:lvl1pPr>
          </a:lstStyle>
          <a:p>
            <a:pPr lvl="0"/>
            <a:r>
              <a:rPr lang="en-US" altLang="zh-CN" dirty="0"/>
              <a:t>CONTENTS </a:t>
            </a:r>
            <a:r>
              <a:rPr lang="zh-CN" altLang="en-US" dirty="0"/>
              <a:t>目录</a:t>
            </a:r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7594600" y="2054868"/>
            <a:ext cx="3822700" cy="5124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2100" b="1"/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主要工作</a:t>
            </a:r>
          </a:p>
        </p:txBody>
      </p:sp>
      <p:sp>
        <p:nvSpPr>
          <p:cNvPr id="29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6255024" y="1624751"/>
            <a:ext cx="1339576" cy="13726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6400" b="1"/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1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7594600" y="3171326"/>
            <a:ext cx="3822700" cy="5124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2100" b="1"/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主要工作</a:t>
            </a:r>
          </a:p>
        </p:txBody>
      </p:sp>
      <p:sp>
        <p:nvSpPr>
          <p:cNvPr id="32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6255024" y="2741209"/>
            <a:ext cx="1339576" cy="13726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6400" b="1"/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3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7594600" y="4347398"/>
            <a:ext cx="3822700" cy="5124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2100" b="1"/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主要工作</a:t>
            </a:r>
          </a:p>
        </p:txBody>
      </p:sp>
      <p:sp>
        <p:nvSpPr>
          <p:cNvPr id="34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6255024" y="3917281"/>
            <a:ext cx="1339576" cy="13726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6400" b="1"/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2342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793" y="503854"/>
            <a:ext cx="4240088" cy="7489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sz="4267" b="1" dirty="0">
              <a:solidFill>
                <a:srgbClr val="2E2E2E"/>
              </a:solidFill>
            </a:endParaRPr>
          </a:p>
        </p:txBody>
      </p:sp>
      <p:cxnSp>
        <p:nvCxnSpPr>
          <p:cNvPr id="13" name="直线连接符 5"/>
          <p:cNvCxnSpPr/>
          <p:nvPr userDrawn="1"/>
        </p:nvCxnSpPr>
        <p:spPr>
          <a:xfrm>
            <a:off x="7454725" y="1455212"/>
            <a:ext cx="0" cy="641176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9"/>
          <p:cNvCxnSpPr/>
          <p:nvPr userDrawn="1"/>
        </p:nvCxnSpPr>
        <p:spPr>
          <a:xfrm>
            <a:off x="7454725" y="2588771"/>
            <a:ext cx="0" cy="641176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3"/>
          <p:cNvCxnSpPr/>
          <p:nvPr userDrawn="1"/>
        </p:nvCxnSpPr>
        <p:spPr>
          <a:xfrm>
            <a:off x="7454725" y="3776177"/>
            <a:ext cx="0" cy="641176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17"/>
          <p:cNvCxnSpPr/>
          <p:nvPr userDrawn="1"/>
        </p:nvCxnSpPr>
        <p:spPr>
          <a:xfrm>
            <a:off x="7454725" y="4963584"/>
            <a:ext cx="0" cy="641176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-28291" y="412066"/>
            <a:ext cx="5196732" cy="9325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4200" b="1" i="0"/>
            </a:lvl1pPr>
          </a:lstStyle>
          <a:p>
            <a:pPr lvl="0"/>
            <a:r>
              <a:rPr lang="en-US" altLang="zh-CN" dirty="0"/>
              <a:t>CONTENTS </a:t>
            </a:r>
            <a:r>
              <a:rPr lang="zh-CN" altLang="en-US" dirty="0"/>
              <a:t>目录</a:t>
            </a:r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7594600" y="1525479"/>
            <a:ext cx="3822700" cy="5124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2100" b="1"/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主要工作</a:t>
            </a:r>
          </a:p>
        </p:txBody>
      </p:sp>
      <p:sp>
        <p:nvSpPr>
          <p:cNvPr id="29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6255024" y="1095362"/>
            <a:ext cx="1339576" cy="13726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6400" b="1"/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1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7594600" y="2641937"/>
            <a:ext cx="3822700" cy="5124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2100" b="1"/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主要工作</a:t>
            </a:r>
          </a:p>
        </p:txBody>
      </p:sp>
      <p:sp>
        <p:nvSpPr>
          <p:cNvPr id="32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6255024" y="2211820"/>
            <a:ext cx="1339576" cy="13726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6400" b="1"/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3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7594600" y="3818009"/>
            <a:ext cx="3822700" cy="5124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2100" b="1"/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主要工作</a:t>
            </a:r>
          </a:p>
        </p:txBody>
      </p:sp>
      <p:sp>
        <p:nvSpPr>
          <p:cNvPr id="34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6255024" y="3387892"/>
            <a:ext cx="1339576" cy="13726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6400" b="1"/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5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7594600" y="5004855"/>
            <a:ext cx="3822700" cy="5124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2100" b="1"/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主要工作</a:t>
            </a:r>
          </a:p>
        </p:txBody>
      </p:sp>
      <p:sp>
        <p:nvSpPr>
          <p:cNvPr id="36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6255024" y="4574738"/>
            <a:ext cx="1339576" cy="13726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6400" b="1"/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4685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793" y="503854"/>
            <a:ext cx="4240088" cy="7489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sz="4267" b="1" dirty="0">
              <a:solidFill>
                <a:srgbClr val="2E2E2E"/>
              </a:solidFill>
            </a:endParaRPr>
          </a:p>
        </p:txBody>
      </p:sp>
      <p:cxnSp>
        <p:nvCxnSpPr>
          <p:cNvPr id="13" name="直线连接符 5"/>
          <p:cNvCxnSpPr/>
          <p:nvPr userDrawn="1"/>
        </p:nvCxnSpPr>
        <p:spPr>
          <a:xfrm>
            <a:off x="7454725" y="826621"/>
            <a:ext cx="0" cy="641176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9"/>
          <p:cNvCxnSpPr/>
          <p:nvPr userDrawn="1"/>
        </p:nvCxnSpPr>
        <p:spPr>
          <a:xfrm>
            <a:off x="7454725" y="1960180"/>
            <a:ext cx="0" cy="641176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3"/>
          <p:cNvCxnSpPr/>
          <p:nvPr userDrawn="1"/>
        </p:nvCxnSpPr>
        <p:spPr>
          <a:xfrm>
            <a:off x="7454725" y="3147586"/>
            <a:ext cx="0" cy="641176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17"/>
          <p:cNvCxnSpPr/>
          <p:nvPr userDrawn="1"/>
        </p:nvCxnSpPr>
        <p:spPr>
          <a:xfrm>
            <a:off x="7454725" y="4334993"/>
            <a:ext cx="0" cy="641176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-28291" y="412066"/>
            <a:ext cx="5196732" cy="9325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4200" b="1" i="0"/>
            </a:lvl1pPr>
          </a:lstStyle>
          <a:p>
            <a:pPr lvl="0"/>
            <a:r>
              <a:rPr lang="en-US" altLang="zh-CN" dirty="0"/>
              <a:t>CONTENTS </a:t>
            </a:r>
            <a:r>
              <a:rPr lang="zh-CN" altLang="en-US" dirty="0"/>
              <a:t>目录</a:t>
            </a:r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7594600" y="896888"/>
            <a:ext cx="3822700" cy="5124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2100" b="1"/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主要工作</a:t>
            </a:r>
          </a:p>
        </p:txBody>
      </p:sp>
      <p:sp>
        <p:nvSpPr>
          <p:cNvPr id="29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6255024" y="466771"/>
            <a:ext cx="1339576" cy="13726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6400" b="1"/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1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7594600" y="2013346"/>
            <a:ext cx="3822700" cy="5124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2100" b="1"/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主要工作</a:t>
            </a:r>
          </a:p>
        </p:txBody>
      </p:sp>
      <p:sp>
        <p:nvSpPr>
          <p:cNvPr id="32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6255024" y="1583229"/>
            <a:ext cx="1339576" cy="13726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6400" b="1"/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3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7594600" y="3189418"/>
            <a:ext cx="3822700" cy="5124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2100" b="1"/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主要工作</a:t>
            </a:r>
          </a:p>
        </p:txBody>
      </p:sp>
      <p:sp>
        <p:nvSpPr>
          <p:cNvPr id="34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6255024" y="2759301"/>
            <a:ext cx="1339576" cy="13726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6400" b="1"/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5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7594600" y="4376264"/>
            <a:ext cx="3822700" cy="5124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2100" b="1"/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主要工作</a:t>
            </a:r>
          </a:p>
        </p:txBody>
      </p:sp>
      <p:sp>
        <p:nvSpPr>
          <p:cNvPr id="36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6255024" y="3946147"/>
            <a:ext cx="1339576" cy="13726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6400" b="1"/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cxnSp>
        <p:nvCxnSpPr>
          <p:cNvPr id="18" name="直线连接符 17"/>
          <p:cNvCxnSpPr/>
          <p:nvPr userDrawn="1"/>
        </p:nvCxnSpPr>
        <p:spPr>
          <a:xfrm>
            <a:off x="7454725" y="5521838"/>
            <a:ext cx="0" cy="641176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7594600" y="5563109"/>
            <a:ext cx="3822700" cy="5124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2100" b="1"/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主要工作</a:t>
            </a:r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6255024" y="5132992"/>
            <a:ext cx="1339576" cy="13726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6400" b="1"/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440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793" y="503854"/>
            <a:ext cx="4240088" cy="7489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sz="4267" b="1" dirty="0">
              <a:solidFill>
                <a:srgbClr val="2E2E2E"/>
              </a:solidFill>
            </a:endParaRPr>
          </a:p>
        </p:txBody>
      </p:sp>
      <p:cxnSp>
        <p:nvCxnSpPr>
          <p:cNvPr id="13" name="直线连接符 5"/>
          <p:cNvCxnSpPr/>
          <p:nvPr userDrawn="1"/>
        </p:nvCxnSpPr>
        <p:spPr>
          <a:xfrm>
            <a:off x="7454725" y="749620"/>
            <a:ext cx="0" cy="641176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9"/>
          <p:cNvCxnSpPr/>
          <p:nvPr userDrawn="1"/>
        </p:nvCxnSpPr>
        <p:spPr>
          <a:xfrm>
            <a:off x="7454725" y="1719554"/>
            <a:ext cx="0" cy="641176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-28291" y="412066"/>
            <a:ext cx="5196732" cy="9325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4200" b="1" i="0"/>
            </a:lvl1pPr>
          </a:lstStyle>
          <a:p>
            <a:pPr lvl="0"/>
            <a:r>
              <a:rPr lang="en-US" altLang="zh-CN" dirty="0"/>
              <a:t>CONTENTS </a:t>
            </a:r>
            <a:r>
              <a:rPr lang="zh-CN" altLang="en-US" dirty="0"/>
              <a:t>目录</a:t>
            </a:r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7594600" y="819887"/>
            <a:ext cx="3822700" cy="5124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2100" b="1"/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主要工作</a:t>
            </a:r>
          </a:p>
        </p:txBody>
      </p:sp>
      <p:sp>
        <p:nvSpPr>
          <p:cNvPr id="29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6255024" y="389770"/>
            <a:ext cx="1339576" cy="13726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6400" b="1"/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1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7594600" y="1772720"/>
            <a:ext cx="3822700" cy="5124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2100" b="1"/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主要工作</a:t>
            </a:r>
          </a:p>
        </p:txBody>
      </p:sp>
      <p:sp>
        <p:nvSpPr>
          <p:cNvPr id="32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6255024" y="1342603"/>
            <a:ext cx="1339576" cy="13726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6400" b="1"/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cxnSp>
        <p:nvCxnSpPr>
          <p:cNvPr id="18" name="直线连接符 5"/>
          <p:cNvCxnSpPr/>
          <p:nvPr userDrawn="1"/>
        </p:nvCxnSpPr>
        <p:spPr>
          <a:xfrm>
            <a:off x="7454725" y="2655286"/>
            <a:ext cx="0" cy="641176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9"/>
          <p:cNvCxnSpPr/>
          <p:nvPr userDrawn="1"/>
        </p:nvCxnSpPr>
        <p:spPr>
          <a:xfrm>
            <a:off x="7454725" y="3625220"/>
            <a:ext cx="0" cy="641176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7594600" y="2725553"/>
            <a:ext cx="3822700" cy="5124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2100" b="1"/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主要工作</a:t>
            </a:r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6255024" y="2295436"/>
            <a:ext cx="1339576" cy="13726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6400" b="1"/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7594600" y="3678386"/>
            <a:ext cx="3822700" cy="5124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2100" b="1"/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主要工作</a:t>
            </a:r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6255024" y="3248269"/>
            <a:ext cx="1339576" cy="13726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6400" b="1"/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cxnSp>
        <p:nvCxnSpPr>
          <p:cNvPr id="26" name="直线连接符 5"/>
          <p:cNvCxnSpPr/>
          <p:nvPr userDrawn="1"/>
        </p:nvCxnSpPr>
        <p:spPr>
          <a:xfrm>
            <a:off x="7454725" y="4550685"/>
            <a:ext cx="0" cy="641176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9"/>
          <p:cNvCxnSpPr/>
          <p:nvPr userDrawn="1"/>
        </p:nvCxnSpPr>
        <p:spPr>
          <a:xfrm>
            <a:off x="7454725" y="5520619"/>
            <a:ext cx="0" cy="641176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7594600" y="4620952"/>
            <a:ext cx="3822700" cy="5124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2100" b="1"/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主要工作</a:t>
            </a:r>
          </a:p>
        </p:txBody>
      </p:sp>
      <p:sp>
        <p:nvSpPr>
          <p:cNvPr id="3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6255024" y="4190835"/>
            <a:ext cx="1339576" cy="13726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6400" b="1"/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0" name="文本占位符 6"/>
          <p:cNvSpPr>
            <a:spLocks noGrp="1"/>
          </p:cNvSpPr>
          <p:nvPr>
            <p:ph type="body" sz="quarter" idx="24" hasCustomPrompt="1"/>
          </p:nvPr>
        </p:nvSpPr>
        <p:spPr>
          <a:xfrm>
            <a:off x="7594600" y="5573785"/>
            <a:ext cx="3822700" cy="5124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2100" b="1"/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主要工作</a:t>
            </a:r>
          </a:p>
        </p:txBody>
      </p:sp>
      <p:sp>
        <p:nvSpPr>
          <p:cNvPr id="41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6255024" y="5143668"/>
            <a:ext cx="1339576" cy="13726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6400" b="1"/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0518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794" y="0"/>
            <a:ext cx="12192000" cy="6858000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8" name="矩形 7"/>
          <p:cNvSpPr/>
          <p:nvPr userDrawn="1"/>
        </p:nvSpPr>
        <p:spPr>
          <a:xfrm>
            <a:off x="7821079" y="2316376"/>
            <a:ext cx="4371716" cy="45416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4746223" y="421482"/>
            <a:ext cx="5929312" cy="418576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2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8228749" y="4114800"/>
            <a:ext cx="3642231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主要工作</a:t>
            </a:r>
          </a:p>
        </p:txBody>
      </p:sp>
      <p:sp>
        <p:nvSpPr>
          <p:cNvPr id="15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8228749" y="4630500"/>
            <a:ext cx="3642231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13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670940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793" y="503854"/>
            <a:ext cx="3567955" cy="5027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sz="2667" b="1" dirty="0">
              <a:solidFill>
                <a:srgbClr val="2E2E2E"/>
              </a:solidFill>
            </a:endParaRPr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25893" y="446146"/>
            <a:ext cx="5196732" cy="6124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600" b="1" i="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en-US" altLang="zh-CN" dirty="0"/>
              <a:t>PART ONE </a:t>
            </a:r>
            <a:r>
              <a:rPr lang="zh-CN" altLang="en-US" dirty="0"/>
              <a:t>主要工作</a:t>
            </a:r>
          </a:p>
        </p:txBody>
      </p:sp>
    </p:spTree>
    <p:extLst>
      <p:ext uri="{BB962C8B-B14F-4D97-AF65-F5344CB8AC3E}">
        <p14:creationId xmlns:p14="http://schemas.microsoft.com/office/powerpoint/2010/main" val="2273160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1898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13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5" r:id="rId3"/>
    <p:sldLayoutId id="2147483694" r:id="rId4"/>
    <p:sldLayoutId id="2147483696" r:id="rId5"/>
    <p:sldLayoutId id="2147483697" r:id="rId6"/>
    <p:sldLayoutId id="2147483698" r:id="rId7"/>
    <p:sldLayoutId id="2147483690" r:id="rId8"/>
    <p:sldLayoutId id="2147483699" r:id="rId9"/>
    <p:sldLayoutId id="2147483700" r:id="rId10"/>
  </p:sldLayoutIdLst>
  <p:txStyles>
    <p:titleStyle>
      <a:lvl1pPr algn="ctr" defTabSz="609524" rtl="0" eaLnBrk="1" latinLnBrk="0" hangingPunct="1">
        <a:spcBef>
          <a:spcPct val="0"/>
        </a:spcBef>
        <a:buNone/>
        <a:defRPr sz="586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43" indent="-457143" algn="l" defTabSz="609524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476" indent="-380952" algn="l" defTabSz="609524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810" indent="-304762" algn="l" defTabSz="609524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334" indent="-304762" algn="l" defTabSz="609524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2857" indent="-304762" algn="l" defTabSz="609524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381" indent="-304762" algn="l" defTabSz="60952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1905" indent="-304762" algn="l" defTabSz="60952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429" indent="-304762" algn="l" defTabSz="60952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0952" indent="-304762" algn="l" defTabSz="60952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24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48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571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095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19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143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666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90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5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9.emf"/><Relationship Id="rId4" Type="http://schemas.openxmlformats.org/officeDocument/2006/relationships/package" Target="../embeddings/Microsoft_Visio___23111.vsdx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0.emf"/><Relationship Id="rId4" Type="http://schemas.openxmlformats.org/officeDocument/2006/relationships/package" Target="../embeddings/Microsoft_Visio___28222.vsdx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1356189" y="3489805"/>
            <a:ext cx="9390580" cy="1508105"/>
          </a:xfrm>
        </p:spPr>
        <p:txBody>
          <a:bodyPr/>
          <a:lstStyle/>
          <a:p>
            <a:r>
              <a:rPr lang="en-US" altLang="zh-CN" sz="4800" dirty="0" smtClean="0"/>
              <a:t>Virtual </a:t>
            </a:r>
            <a:r>
              <a:rPr lang="en-US" altLang="zh-CN" sz="4800" dirty="0"/>
              <a:t>House </a:t>
            </a:r>
            <a:r>
              <a:rPr lang="en-US" altLang="zh-CN" sz="4800" dirty="0" err="1" smtClean="0"/>
              <a:t>WebAPP</a:t>
            </a:r>
            <a:r>
              <a:rPr lang="zh-CN" altLang="en-US" sz="4800" dirty="0" smtClean="0"/>
              <a:t> </a:t>
            </a:r>
            <a:r>
              <a:rPr lang="en-US" altLang="zh-CN" sz="4400" dirty="0"/>
              <a:t>based </a:t>
            </a:r>
            <a:r>
              <a:rPr lang="en-US" altLang="zh-CN" sz="4400" dirty="0" smtClean="0"/>
              <a:t>on</a:t>
            </a:r>
            <a:r>
              <a:rPr lang="zh-CN" altLang="en-US" sz="4400" dirty="0" smtClean="0"/>
              <a:t> </a:t>
            </a:r>
            <a:r>
              <a:rPr lang="en-US" altLang="zh-CN" sz="4400" dirty="0" smtClean="0"/>
              <a:t>Virtual-Real </a:t>
            </a:r>
            <a:r>
              <a:rPr lang="en-US" altLang="zh-CN" sz="4400" dirty="0"/>
              <a:t>Fusion </a:t>
            </a: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093163" y="1706654"/>
            <a:ext cx="2007261" cy="1101840"/>
          </a:xfrm>
        </p:spPr>
        <p:txBody>
          <a:bodyPr/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.NET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en-US" altLang="zh-CN" sz="2000" dirty="0">
                <a:solidFill>
                  <a:schemeClr val="bg1"/>
                </a:solidFill>
              </a:rPr>
              <a:t>Final-term</a:t>
            </a:r>
          </a:p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765073" y="5617666"/>
            <a:ext cx="466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1452712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王家</a:t>
            </a:r>
            <a:r>
              <a:rPr lang="zh-CN" altLang="en-US" sz="24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慧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2"/>
          <p:cNvSpPr txBox="1">
            <a:spLocks/>
          </p:cNvSpPr>
          <p:nvPr/>
        </p:nvSpPr>
        <p:spPr>
          <a:xfrm>
            <a:off x="0" y="514870"/>
            <a:ext cx="3997467" cy="572464"/>
          </a:xfrm>
          <a:prstGeom prst="rect">
            <a:avLst/>
          </a:prstGeom>
        </p:spPr>
        <p:txBody>
          <a:bodyPr/>
          <a:lstStyle>
            <a:lvl1pPr marL="457143" indent="-457143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476" indent="-38095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810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334" indent="-30476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57" indent="-304762" algn="l" defTabSz="609524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381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905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429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52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b="1" dirty="0"/>
              <a:t> PART TWO   </a:t>
            </a:r>
            <a:r>
              <a:rPr lang="en-US" altLang="zh-CN" sz="2400" b="1" dirty="0">
                <a:solidFill>
                  <a:schemeClr val="accent1"/>
                </a:solidFill>
              </a:rPr>
              <a:t>Algorithm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cxnSp>
        <p:nvCxnSpPr>
          <p:cNvPr id="3" name="直接连接符 1"/>
          <p:cNvCxnSpPr/>
          <p:nvPr/>
        </p:nvCxnSpPr>
        <p:spPr>
          <a:xfrm>
            <a:off x="742137" y="2587739"/>
            <a:ext cx="10707726" cy="0"/>
          </a:xfrm>
          <a:prstGeom prst="line">
            <a:avLst/>
          </a:prstGeom>
          <a:ln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5345901" y="2013219"/>
            <a:ext cx="1149045" cy="1149045"/>
          </a:xfrm>
          <a:prstGeom prst="ellipse">
            <a:avLst/>
          </a:prstGeom>
          <a:solidFill>
            <a:schemeClr val="bg1"/>
          </a:solidFill>
          <a:ln w="6350">
            <a:solidFill>
              <a:srgbClr val="B7C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09"/>
            <a:r>
              <a:rPr lang="en-US" altLang="zh-CN" sz="3200" kern="0" dirty="0">
                <a:solidFill>
                  <a:sysClr val="windowText" lastClr="000000"/>
                </a:solidFill>
                <a:cs typeface="+mn-ea"/>
                <a:sym typeface="+mn-lt"/>
              </a:rPr>
              <a:t>2</a:t>
            </a:r>
            <a:endParaRPr lang="zh-CN" altLang="en-US" sz="3200" kern="0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962099" y="2013215"/>
            <a:ext cx="1149046" cy="1149046"/>
          </a:xfrm>
          <a:prstGeom prst="ellipse">
            <a:avLst/>
          </a:prstGeom>
          <a:solidFill>
            <a:schemeClr val="bg1"/>
          </a:solidFill>
          <a:ln w="6350">
            <a:solidFill>
              <a:srgbClr val="E74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09"/>
            <a:r>
              <a:rPr lang="en-US" altLang="zh-CN" sz="3200" kern="0" dirty="0">
                <a:solidFill>
                  <a:sysClr val="windowText" lastClr="000000"/>
                </a:solidFill>
                <a:cs typeface="+mn-ea"/>
                <a:sym typeface="+mn-lt"/>
              </a:rPr>
              <a:t>3</a:t>
            </a:r>
            <a:endParaRPr lang="zh-CN" altLang="en-US" sz="3200" kern="0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675630" y="2013219"/>
            <a:ext cx="1149046" cy="1149046"/>
          </a:xfrm>
          <a:prstGeom prst="ellipse">
            <a:avLst/>
          </a:prstGeom>
          <a:solidFill>
            <a:schemeClr val="bg1"/>
          </a:solidFill>
          <a:ln w="6350">
            <a:solidFill>
              <a:srgbClr val="F8D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09"/>
            <a:r>
              <a:rPr lang="en-US" altLang="zh-CN" sz="3200" kern="0" dirty="0">
                <a:solidFill>
                  <a:sysClr val="windowText" lastClr="000000"/>
                </a:solidFill>
                <a:cs typeface="+mn-ea"/>
                <a:sym typeface="+mn-lt"/>
              </a:rPr>
              <a:t>1</a:t>
            </a:r>
            <a:endParaRPr lang="zh-CN" altLang="en-US" sz="3200" kern="0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cxnSp>
        <p:nvCxnSpPr>
          <p:cNvPr id="7" name="直接连接符 84"/>
          <p:cNvCxnSpPr/>
          <p:nvPr/>
        </p:nvCxnSpPr>
        <p:spPr>
          <a:xfrm>
            <a:off x="1014077" y="5019997"/>
            <a:ext cx="2372174" cy="0"/>
          </a:xfrm>
          <a:prstGeom prst="line">
            <a:avLst/>
          </a:prstGeom>
          <a:ln w="38100" cmpd="sng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014077" y="3852809"/>
            <a:ext cx="2472152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defTabSz="914309"/>
            <a:r>
              <a:rPr lang="en-US" altLang="zh-CN" sz="2400" b="1" kern="0" dirty="0">
                <a:cs typeface="+mn-ea"/>
                <a:sym typeface="+mn-lt"/>
              </a:rPr>
              <a:t>Edge detection</a:t>
            </a:r>
            <a:endParaRPr lang="zh-CN" altLang="zh-CN" sz="2400" b="1" kern="0" dirty="0">
              <a:cs typeface="+mn-ea"/>
              <a:sym typeface="+mn-lt"/>
            </a:endParaRPr>
          </a:p>
        </p:txBody>
      </p:sp>
      <p:cxnSp>
        <p:nvCxnSpPr>
          <p:cNvPr id="9" name="直接连接符 156"/>
          <p:cNvCxnSpPr>
            <a:cxnSpLocks/>
          </p:cNvCxnSpPr>
          <p:nvPr/>
        </p:nvCxnSpPr>
        <p:spPr>
          <a:xfrm>
            <a:off x="4725380" y="5005019"/>
            <a:ext cx="2372174" cy="0"/>
          </a:xfrm>
          <a:prstGeom prst="line">
            <a:avLst/>
          </a:prstGeom>
          <a:ln w="38100" cmpd="sng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4689221" y="3483476"/>
            <a:ext cx="2408333" cy="1200329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 defTabSz="914309"/>
            <a:r>
              <a:rPr lang="en-US" altLang="zh-CN" sz="2400" b="1" dirty="0">
                <a:solidFill>
                  <a:schemeClr val="bg1"/>
                </a:solidFill>
              </a:rPr>
              <a:t> Compute  </a:t>
            </a:r>
          </a:p>
          <a:p>
            <a:pPr algn="ctr" defTabSz="914309"/>
            <a:r>
              <a:rPr lang="en-US" altLang="zh-CN" sz="2400" b="1" dirty="0">
                <a:solidFill>
                  <a:schemeClr val="bg1"/>
                </a:solidFill>
              </a:rPr>
              <a:t> intersections </a:t>
            </a:r>
          </a:p>
          <a:p>
            <a:pPr algn="ctr" defTabSz="914309"/>
            <a:r>
              <a:rPr lang="en-US" altLang="zh-CN" sz="2400" b="1" dirty="0">
                <a:solidFill>
                  <a:schemeClr val="bg1"/>
                </a:solidFill>
              </a:rPr>
              <a:t> of lines</a:t>
            </a:r>
            <a:endParaRPr lang="zh-CN" altLang="zh-CN" sz="2400" b="1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11" name="直接连接符 186"/>
          <p:cNvCxnSpPr/>
          <p:nvPr/>
        </p:nvCxnSpPr>
        <p:spPr>
          <a:xfrm>
            <a:off x="8350535" y="5005017"/>
            <a:ext cx="2372174" cy="0"/>
          </a:xfrm>
          <a:prstGeom prst="line">
            <a:avLst/>
          </a:prstGeom>
          <a:ln w="38100" cmpd="sng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8562638" y="3643949"/>
            <a:ext cx="1947969" cy="830997"/>
          </a:xfrm>
          <a:prstGeom prst="rect">
            <a:avLst/>
          </a:prstGeom>
          <a:solidFill>
            <a:schemeClr val="accent3"/>
          </a:solidFill>
        </p:spPr>
        <p:txBody>
          <a:bodyPr wrap="none">
            <a:spAutoFit/>
          </a:bodyPr>
          <a:lstStyle/>
          <a:p>
            <a:pPr algn="ctr" defTabSz="914309"/>
            <a:r>
              <a:rPr lang="en-US" altLang="zh-CN" sz="2400" b="1" dirty="0">
                <a:solidFill>
                  <a:schemeClr val="bg1"/>
                </a:solidFill>
              </a:rPr>
              <a:t>Vanishing </a:t>
            </a:r>
          </a:p>
          <a:p>
            <a:pPr algn="ctr" defTabSz="914309"/>
            <a:r>
              <a:rPr lang="en-US" altLang="zh-CN" sz="2400" b="1" dirty="0">
                <a:solidFill>
                  <a:schemeClr val="bg1"/>
                </a:solidFill>
              </a:rPr>
              <a:t>point voting</a:t>
            </a:r>
            <a:endParaRPr lang="zh-CN" altLang="zh-CN" sz="2400" b="1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173375" y="5609694"/>
            <a:ext cx="6208619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zh-CN" sz="2800" b="1" kern="0" dirty="0">
                <a:solidFill>
                  <a:schemeClr val="bg1"/>
                </a:solidFill>
                <a:latin typeface="+mj-ea"/>
                <a:ea typeface="+mj-ea"/>
              </a:rPr>
              <a:t>How to detect Vanishing Points?</a:t>
            </a:r>
          </a:p>
        </p:txBody>
      </p:sp>
    </p:spTree>
    <p:extLst>
      <p:ext uri="{BB962C8B-B14F-4D97-AF65-F5344CB8AC3E}">
        <p14:creationId xmlns:p14="http://schemas.microsoft.com/office/powerpoint/2010/main" val="21361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2"/>
          <p:cNvSpPr txBox="1">
            <a:spLocks/>
          </p:cNvSpPr>
          <p:nvPr/>
        </p:nvSpPr>
        <p:spPr>
          <a:xfrm>
            <a:off x="0" y="514870"/>
            <a:ext cx="3997467" cy="572464"/>
          </a:xfrm>
          <a:prstGeom prst="rect">
            <a:avLst/>
          </a:prstGeom>
        </p:spPr>
        <p:txBody>
          <a:bodyPr/>
          <a:lstStyle>
            <a:lvl1pPr marL="457143" indent="-457143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476" indent="-38095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810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334" indent="-30476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57" indent="-304762" algn="l" defTabSz="609524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381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905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429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52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b="1" dirty="0"/>
              <a:t> PART TWO   </a:t>
            </a:r>
            <a:r>
              <a:rPr lang="en-US" altLang="zh-CN" sz="2400" b="1" dirty="0">
                <a:solidFill>
                  <a:schemeClr val="accent1"/>
                </a:solidFill>
              </a:rPr>
              <a:t>Algorithm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cxnSp>
        <p:nvCxnSpPr>
          <p:cNvPr id="3" name="直接连接符 1"/>
          <p:cNvCxnSpPr/>
          <p:nvPr/>
        </p:nvCxnSpPr>
        <p:spPr>
          <a:xfrm>
            <a:off x="742137" y="2587739"/>
            <a:ext cx="10707726" cy="0"/>
          </a:xfrm>
          <a:prstGeom prst="line">
            <a:avLst/>
          </a:prstGeom>
          <a:ln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5345901" y="2013219"/>
            <a:ext cx="1149045" cy="1149045"/>
          </a:xfrm>
          <a:prstGeom prst="ellipse">
            <a:avLst/>
          </a:prstGeom>
          <a:solidFill>
            <a:schemeClr val="bg1"/>
          </a:solidFill>
          <a:ln w="6350">
            <a:solidFill>
              <a:srgbClr val="B7C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09"/>
            <a:r>
              <a:rPr lang="en-US" altLang="zh-CN" sz="3200" kern="0" dirty="0">
                <a:solidFill>
                  <a:sysClr val="windowText" lastClr="000000"/>
                </a:solidFill>
                <a:cs typeface="+mn-ea"/>
                <a:sym typeface="+mn-lt"/>
              </a:rPr>
              <a:t>2</a:t>
            </a:r>
            <a:endParaRPr lang="zh-CN" altLang="en-US" sz="3200" kern="0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9187567" y="2013215"/>
            <a:ext cx="1149046" cy="1149046"/>
          </a:xfrm>
          <a:prstGeom prst="ellipse">
            <a:avLst/>
          </a:prstGeom>
          <a:solidFill>
            <a:schemeClr val="bg1"/>
          </a:solidFill>
          <a:ln w="6350">
            <a:solidFill>
              <a:srgbClr val="E74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09"/>
            <a:r>
              <a:rPr lang="en-US" altLang="zh-CN" sz="3200" kern="0" dirty="0">
                <a:solidFill>
                  <a:sysClr val="windowText" lastClr="000000"/>
                </a:solidFill>
                <a:cs typeface="+mn-ea"/>
                <a:sym typeface="+mn-lt"/>
              </a:rPr>
              <a:t>3</a:t>
            </a:r>
            <a:endParaRPr lang="zh-CN" altLang="en-US" sz="3200" kern="0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675630" y="2013219"/>
            <a:ext cx="1149046" cy="1149046"/>
          </a:xfrm>
          <a:prstGeom prst="ellipse">
            <a:avLst/>
          </a:prstGeom>
          <a:solidFill>
            <a:schemeClr val="bg1"/>
          </a:solidFill>
          <a:ln w="6350">
            <a:solidFill>
              <a:srgbClr val="F8D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09"/>
            <a:r>
              <a:rPr lang="en-US" altLang="zh-CN" sz="3200" kern="0" dirty="0">
                <a:solidFill>
                  <a:sysClr val="windowText" lastClr="000000"/>
                </a:solidFill>
                <a:cs typeface="+mn-ea"/>
                <a:sym typeface="+mn-lt"/>
              </a:rPr>
              <a:t>1</a:t>
            </a:r>
            <a:endParaRPr lang="zh-CN" altLang="en-US" sz="3200" kern="0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cxnSp>
        <p:nvCxnSpPr>
          <p:cNvPr id="7" name="直接连接符 84"/>
          <p:cNvCxnSpPr>
            <a:cxnSpLocks/>
          </p:cNvCxnSpPr>
          <p:nvPr/>
        </p:nvCxnSpPr>
        <p:spPr>
          <a:xfrm flipV="1">
            <a:off x="1095133" y="5217961"/>
            <a:ext cx="2537415" cy="14978"/>
          </a:xfrm>
          <a:prstGeom prst="line">
            <a:avLst/>
          </a:prstGeom>
          <a:ln w="38100" cmpd="sng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095133" y="3695819"/>
            <a:ext cx="2439831" cy="830997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 defTabSz="914309"/>
            <a:r>
              <a:rPr lang="en-US" altLang="zh-CN" sz="2400" b="1" kern="0" dirty="0">
                <a:cs typeface="+mn-ea"/>
                <a:sym typeface="+mn-lt"/>
              </a:rPr>
              <a:t>Detect </a:t>
            </a:r>
          </a:p>
          <a:p>
            <a:pPr algn="ctr" defTabSz="914309"/>
            <a:r>
              <a:rPr lang="en-US" altLang="zh-CN" sz="2400" b="1" kern="0" dirty="0">
                <a:cs typeface="+mn-ea"/>
                <a:sym typeface="+mn-lt"/>
              </a:rPr>
              <a:t> corners</a:t>
            </a:r>
            <a:endParaRPr lang="zh-CN" altLang="zh-CN" sz="2400" b="1" kern="0" dirty="0">
              <a:cs typeface="+mn-ea"/>
              <a:sym typeface="+mn-lt"/>
            </a:endParaRPr>
          </a:p>
        </p:txBody>
      </p:sp>
      <p:cxnSp>
        <p:nvCxnSpPr>
          <p:cNvPr id="9" name="直接连接符 156"/>
          <p:cNvCxnSpPr>
            <a:cxnSpLocks/>
          </p:cNvCxnSpPr>
          <p:nvPr/>
        </p:nvCxnSpPr>
        <p:spPr>
          <a:xfrm>
            <a:off x="4725380" y="5217961"/>
            <a:ext cx="2372174" cy="0"/>
          </a:xfrm>
          <a:prstGeom prst="line">
            <a:avLst/>
          </a:prstGeom>
          <a:ln w="38100" cmpd="sng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4582381" y="3331958"/>
            <a:ext cx="2676083" cy="156966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 defTabSz="914309"/>
            <a:r>
              <a:rPr lang="en-US" altLang="zh-CN" sz="2400" b="1" dirty="0">
                <a:solidFill>
                  <a:schemeClr val="bg1"/>
                </a:solidFill>
              </a:rPr>
              <a:t> Divide faces based on vanishing points and 4 corners</a:t>
            </a:r>
            <a:endParaRPr lang="zh-CN" altLang="zh-CN" sz="2400" b="1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11" name="直接连接符 186"/>
          <p:cNvCxnSpPr/>
          <p:nvPr/>
        </p:nvCxnSpPr>
        <p:spPr>
          <a:xfrm>
            <a:off x="8526329" y="5232939"/>
            <a:ext cx="2372174" cy="0"/>
          </a:xfrm>
          <a:prstGeom prst="line">
            <a:avLst/>
          </a:prstGeom>
          <a:ln w="38100" cmpd="sng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8287968" y="3473234"/>
            <a:ext cx="2948243" cy="1200329"/>
          </a:xfrm>
          <a:prstGeom prst="rect">
            <a:avLst/>
          </a:prstGeom>
          <a:solidFill>
            <a:schemeClr val="accent3"/>
          </a:solidFill>
        </p:spPr>
        <p:txBody>
          <a:bodyPr wrap="none">
            <a:spAutoFit/>
          </a:bodyPr>
          <a:lstStyle/>
          <a:p>
            <a:pPr algn="ctr" defTabSz="914309"/>
            <a:r>
              <a:rPr lang="en-US" altLang="zh-CN" sz="2400" b="1" dirty="0">
                <a:solidFill>
                  <a:schemeClr val="bg1"/>
                </a:solidFill>
              </a:rPr>
              <a:t>projective </a:t>
            </a:r>
          </a:p>
          <a:p>
            <a:pPr algn="ctr" defTabSz="914309"/>
            <a:r>
              <a:rPr lang="en-US" altLang="zh-CN" sz="2400" b="1" dirty="0">
                <a:solidFill>
                  <a:schemeClr val="bg1"/>
                </a:solidFill>
              </a:rPr>
              <a:t>Transformation &amp;</a:t>
            </a:r>
          </a:p>
          <a:p>
            <a:pPr algn="ctr" defTabSz="914309"/>
            <a:r>
              <a:rPr lang="en-US" altLang="zh-CN" sz="2400" b="1" dirty="0">
                <a:solidFill>
                  <a:schemeClr val="bg1"/>
                </a:solidFill>
              </a:rPr>
              <a:t>Box reconstruction</a:t>
            </a:r>
            <a:endParaRPr lang="zh-CN" altLang="zh-CN" sz="2400" b="1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451538" y="5645837"/>
            <a:ext cx="6937770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zh-CN" sz="2800" b="1" kern="0" dirty="0">
                <a:solidFill>
                  <a:schemeClr val="bg1"/>
                </a:solidFill>
                <a:latin typeface="+mj-ea"/>
                <a:ea typeface="+mj-ea"/>
              </a:rPr>
              <a:t>How to r</a:t>
            </a:r>
            <a:r>
              <a:rPr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econstruct interior scene ?</a:t>
            </a:r>
            <a:endParaRPr lang="en-US" altLang="zh-CN" sz="2800" b="1" kern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70" b="-1"/>
          <a:stretch/>
        </p:blipFill>
        <p:spPr>
          <a:xfrm>
            <a:off x="6982404" y="84848"/>
            <a:ext cx="4500110" cy="184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49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2"/>
          <p:cNvSpPr txBox="1">
            <a:spLocks/>
          </p:cNvSpPr>
          <p:nvPr/>
        </p:nvSpPr>
        <p:spPr>
          <a:xfrm>
            <a:off x="85811" y="505086"/>
            <a:ext cx="3997467" cy="572464"/>
          </a:xfrm>
          <a:prstGeom prst="rect">
            <a:avLst/>
          </a:prstGeom>
        </p:spPr>
        <p:txBody>
          <a:bodyPr/>
          <a:lstStyle>
            <a:lvl1pPr marL="457143" indent="-457143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476" indent="-38095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810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334" indent="-30476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57" indent="-304762" algn="l" defTabSz="609524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381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905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429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52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b="1" dirty="0"/>
              <a:t> PART TWO   </a:t>
            </a:r>
            <a:r>
              <a:rPr lang="en-US" altLang="zh-CN" sz="2400" b="1" dirty="0">
                <a:solidFill>
                  <a:schemeClr val="accent1"/>
                </a:solidFill>
              </a:rPr>
              <a:t>Algorithm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14"/>
          <a:stretch/>
        </p:blipFill>
        <p:spPr>
          <a:xfrm>
            <a:off x="1391477" y="751021"/>
            <a:ext cx="9348515" cy="5339523"/>
          </a:xfrm>
          <a:prstGeom prst="rect">
            <a:avLst/>
          </a:prstGeom>
        </p:spPr>
      </p:pic>
      <p:sp>
        <p:nvSpPr>
          <p:cNvPr id="45" name="椭圆 44"/>
          <p:cNvSpPr/>
          <p:nvPr/>
        </p:nvSpPr>
        <p:spPr>
          <a:xfrm>
            <a:off x="5954591" y="366978"/>
            <a:ext cx="222287" cy="192021"/>
          </a:xfrm>
          <a:prstGeom prst="ellipse">
            <a:avLst/>
          </a:prstGeom>
          <a:solidFill>
            <a:srgbClr val="80D03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5954591" y="6415650"/>
            <a:ext cx="222287" cy="192021"/>
          </a:xfrm>
          <a:prstGeom prst="ellipse">
            <a:avLst/>
          </a:prstGeom>
          <a:solidFill>
            <a:srgbClr val="80D03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7" name="椭圆 46"/>
          <p:cNvSpPr/>
          <p:nvPr/>
        </p:nvSpPr>
        <p:spPr>
          <a:xfrm>
            <a:off x="6080102" y="3555214"/>
            <a:ext cx="222287" cy="192021"/>
          </a:xfrm>
          <a:prstGeom prst="ellipse">
            <a:avLst/>
          </a:prstGeom>
          <a:solidFill>
            <a:srgbClr val="80D03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8" name="椭圆 47"/>
          <p:cNvSpPr/>
          <p:nvPr/>
        </p:nvSpPr>
        <p:spPr>
          <a:xfrm>
            <a:off x="527382" y="3324772"/>
            <a:ext cx="222287" cy="192021"/>
          </a:xfrm>
          <a:prstGeom prst="ellipse">
            <a:avLst/>
          </a:prstGeom>
          <a:solidFill>
            <a:srgbClr val="80D03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9" name="椭圆 48"/>
          <p:cNvSpPr/>
          <p:nvPr/>
        </p:nvSpPr>
        <p:spPr>
          <a:xfrm>
            <a:off x="11376587" y="3324772"/>
            <a:ext cx="222287" cy="192021"/>
          </a:xfrm>
          <a:prstGeom prst="ellipse">
            <a:avLst/>
          </a:prstGeom>
          <a:solidFill>
            <a:srgbClr val="80D03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0" name="椭圆 49"/>
          <p:cNvSpPr/>
          <p:nvPr/>
        </p:nvSpPr>
        <p:spPr>
          <a:xfrm>
            <a:off x="4623286" y="2575224"/>
            <a:ext cx="222287" cy="192021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1" name="椭圆 50"/>
          <p:cNvSpPr/>
          <p:nvPr/>
        </p:nvSpPr>
        <p:spPr>
          <a:xfrm>
            <a:off x="7344139" y="4303416"/>
            <a:ext cx="222287" cy="192021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52" name="直接连接符 12"/>
          <p:cNvCxnSpPr>
            <a:cxnSpLocks/>
            <a:endCxn id="52" idx="7"/>
          </p:cNvCxnSpPr>
          <p:nvPr/>
        </p:nvCxnSpPr>
        <p:spPr>
          <a:xfrm flipH="1">
            <a:off x="4816203" y="495794"/>
            <a:ext cx="1174125" cy="2072467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3" name="直接连接符 13"/>
          <p:cNvCxnSpPr>
            <a:cxnSpLocks/>
            <a:stCxn id="52" idx="4"/>
          </p:cNvCxnSpPr>
          <p:nvPr/>
        </p:nvCxnSpPr>
        <p:spPr>
          <a:xfrm>
            <a:off x="4737614" y="2732161"/>
            <a:ext cx="1" cy="1575939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4" name="直接连接符 14"/>
          <p:cNvCxnSpPr>
            <a:cxnSpLocks/>
          </p:cNvCxnSpPr>
          <p:nvPr/>
        </p:nvCxnSpPr>
        <p:spPr>
          <a:xfrm>
            <a:off x="4816204" y="4472000"/>
            <a:ext cx="1141571" cy="2004577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5" name="直接连接符 15"/>
          <p:cNvCxnSpPr>
            <a:endCxn id="53" idx="0"/>
          </p:cNvCxnSpPr>
          <p:nvPr/>
        </p:nvCxnSpPr>
        <p:spPr>
          <a:xfrm>
            <a:off x="7402895" y="2828171"/>
            <a:ext cx="55572" cy="144016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6" name="直接连接符 16"/>
          <p:cNvCxnSpPr>
            <a:cxnSpLocks/>
            <a:stCxn id="53" idx="3"/>
          </p:cNvCxnSpPr>
          <p:nvPr/>
        </p:nvCxnSpPr>
        <p:spPr>
          <a:xfrm flipH="1">
            <a:off x="6180062" y="4432232"/>
            <a:ext cx="1199815" cy="2044345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7" name="直接连接符 17"/>
          <p:cNvCxnSpPr>
            <a:cxnSpLocks/>
          </p:cNvCxnSpPr>
          <p:nvPr/>
        </p:nvCxnSpPr>
        <p:spPr>
          <a:xfrm>
            <a:off x="6180062" y="427905"/>
            <a:ext cx="1232287" cy="2140356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8" name="椭圆 57"/>
          <p:cNvSpPr/>
          <p:nvPr/>
        </p:nvSpPr>
        <p:spPr>
          <a:xfrm>
            <a:off x="7298021" y="2603345"/>
            <a:ext cx="222287" cy="19202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9" name="椭圆 58"/>
          <p:cNvSpPr/>
          <p:nvPr/>
        </p:nvSpPr>
        <p:spPr>
          <a:xfrm>
            <a:off x="4623287" y="4343184"/>
            <a:ext cx="222287" cy="19202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60" name="直接连接符 35"/>
          <p:cNvCxnSpPr>
            <a:cxnSpLocks/>
            <a:stCxn id="53" idx="3"/>
          </p:cNvCxnSpPr>
          <p:nvPr/>
        </p:nvCxnSpPr>
        <p:spPr>
          <a:xfrm flipH="1" flipV="1">
            <a:off x="4848758" y="4404111"/>
            <a:ext cx="2531119" cy="28121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1" name="直接连接符 36"/>
          <p:cNvCxnSpPr>
            <a:cxnSpLocks/>
          </p:cNvCxnSpPr>
          <p:nvPr/>
        </p:nvCxnSpPr>
        <p:spPr>
          <a:xfrm flipH="1" flipV="1">
            <a:off x="641710" y="3481710"/>
            <a:ext cx="3984761" cy="922401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2" name="直接连接符 37"/>
          <p:cNvCxnSpPr>
            <a:cxnSpLocks/>
          </p:cNvCxnSpPr>
          <p:nvPr/>
        </p:nvCxnSpPr>
        <p:spPr>
          <a:xfrm flipH="1">
            <a:off x="720299" y="2664272"/>
            <a:ext cx="3906171" cy="653537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3" name="直接连接符 38"/>
          <p:cNvCxnSpPr>
            <a:cxnSpLocks/>
            <a:endCxn id="52" idx="6"/>
          </p:cNvCxnSpPr>
          <p:nvPr/>
        </p:nvCxnSpPr>
        <p:spPr>
          <a:xfrm flipH="1" flipV="1">
            <a:off x="4848756" y="2636151"/>
            <a:ext cx="2452448" cy="28121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4" name="直接连接符 39"/>
          <p:cNvCxnSpPr>
            <a:cxnSpLocks/>
            <a:endCxn id="53" idx="6"/>
          </p:cNvCxnSpPr>
          <p:nvPr/>
        </p:nvCxnSpPr>
        <p:spPr>
          <a:xfrm flipH="1">
            <a:off x="7569609" y="3453587"/>
            <a:ext cx="3842715" cy="910755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5" name="直接连接符 40"/>
          <p:cNvCxnSpPr>
            <a:cxnSpLocks/>
          </p:cNvCxnSpPr>
          <p:nvPr/>
        </p:nvCxnSpPr>
        <p:spPr>
          <a:xfrm flipH="1" flipV="1">
            <a:off x="7523491" y="2664271"/>
            <a:ext cx="3967424" cy="625416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6" name="直接连接符 80"/>
          <p:cNvCxnSpPr/>
          <p:nvPr/>
        </p:nvCxnSpPr>
        <p:spPr>
          <a:xfrm>
            <a:off x="1965784" y="838322"/>
            <a:ext cx="4145113" cy="2775080"/>
          </a:xfrm>
          <a:prstGeom prst="line">
            <a:avLst/>
          </a:prstGeom>
          <a:ln w="38100">
            <a:solidFill>
              <a:srgbClr val="FF0000"/>
            </a:solidFill>
            <a:prstDash val="dashDot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7" name="直接连接符 78"/>
          <p:cNvCxnSpPr/>
          <p:nvPr/>
        </p:nvCxnSpPr>
        <p:spPr>
          <a:xfrm flipV="1">
            <a:off x="1389720" y="3777302"/>
            <a:ext cx="4721177" cy="2188363"/>
          </a:xfrm>
          <a:prstGeom prst="line">
            <a:avLst/>
          </a:prstGeom>
          <a:ln w="38100">
            <a:solidFill>
              <a:srgbClr val="FF0000"/>
            </a:solidFill>
            <a:prstDash val="dashDot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8" name="直接连接符 79"/>
          <p:cNvCxnSpPr/>
          <p:nvPr/>
        </p:nvCxnSpPr>
        <p:spPr>
          <a:xfrm flipH="1" flipV="1">
            <a:off x="6268077" y="3749182"/>
            <a:ext cx="4470157" cy="2216484"/>
          </a:xfrm>
          <a:prstGeom prst="line">
            <a:avLst/>
          </a:prstGeom>
          <a:ln w="38100">
            <a:solidFill>
              <a:srgbClr val="FF0000"/>
            </a:solidFill>
            <a:prstDash val="dashDot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直接连接符 81"/>
          <p:cNvCxnSpPr/>
          <p:nvPr/>
        </p:nvCxnSpPr>
        <p:spPr>
          <a:xfrm flipH="1">
            <a:off x="6268077" y="838322"/>
            <a:ext cx="3617503" cy="2775080"/>
          </a:xfrm>
          <a:prstGeom prst="line">
            <a:avLst/>
          </a:prstGeom>
          <a:ln w="38100">
            <a:solidFill>
              <a:srgbClr val="FF0000"/>
            </a:solidFill>
            <a:prstDash val="dashDot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0" name="椭圆 69"/>
          <p:cNvSpPr/>
          <p:nvPr/>
        </p:nvSpPr>
        <p:spPr>
          <a:xfrm>
            <a:off x="1856398" y="712245"/>
            <a:ext cx="222287" cy="192021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1" name="椭圆 70"/>
          <p:cNvSpPr/>
          <p:nvPr/>
        </p:nvSpPr>
        <p:spPr>
          <a:xfrm>
            <a:off x="9776194" y="655010"/>
            <a:ext cx="222287" cy="192021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2" name="椭圆 71"/>
          <p:cNvSpPr/>
          <p:nvPr/>
        </p:nvSpPr>
        <p:spPr>
          <a:xfrm>
            <a:off x="10628849" y="5839588"/>
            <a:ext cx="222287" cy="192021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3" name="椭圆 72"/>
          <p:cNvSpPr/>
          <p:nvPr/>
        </p:nvSpPr>
        <p:spPr>
          <a:xfrm>
            <a:off x="1280334" y="5840101"/>
            <a:ext cx="222287" cy="192021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202933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8" grpId="0" animBg="1"/>
      <p:bldP spid="59" grpId="0" animBg="1"/>
      <p:bldP spid="70" grpId="0" animBg="1"/>
      <p:bldP spid="71" grpId="0" animBg="1"/>
      <p:bldP spid="72" grpId="0" animBg="1"/>
      <p:bldP spid="7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2"/>
          <p:cNvSpPr txBox="1">
            <a:spLocks/>
          </p:cNvSpPr>
          <p:nvPr/>
        </p:nvSpPr>
        <p:spPr>
          <a:xfrm>
            <a:off x="79951" y="496966"/>
            <a:ext cx="3997467" cy="572464"/>
          </a:xfrm>
          <a:prstGeom prst="rect">
            <a:avLst/>
          </a:prstGeom>
        </p:spPr>
        <p:txBody>
          <a:bodyPr/>
          <a:lstStyle>
            <a:lvl1pPr marL="457143" indent="-457143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476" indent="-38095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810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334" indent="-30476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57" indent="-304762" algn="l" defTabSz="609524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381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905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429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52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b="1" dirty="0"/>
              <a:t> PART TWO   </a:t>
            </a:r>
            <a:r>
              <a:rPr lang="en-US" altLang="zh-CN" sz="2400" b="1" dirty="0">
                <a:solidFill>
                  <a:schemeClr val="accent1"/>
                </a:solidFill>
              </a:rPr>
              <a:t>Algorithm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14"/>
          <a:stretch/>
        </p:blipFill>
        <p:spPr>
          <a:xfrm>
            <a:off x="1391477" y="749199"/>
            <a:ext cx="9348515" cy="5339523"/>
          </a:xfrm>
          <a:prstGeom prst="rect">
            <a:avLst/>
          </a:prstGeom>
        </p:spPr>
      </p:pic>
      <p:sp>
        <p:nvSpPr>
          <p:cNvPr id="34" name="椭圆 33"/>
          <p:cNvSpPr/>
          <p:nvPr/>
        </p:nvSpPr>
        <p:spPr>
          <a:xfrm>
            <a:off x="4623286" y="2573402"/>
            <a:ext cx="222287" cy="192021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椭圆 34"/>
          <p:cNvSpPr/>
          <p:nvPr/>
        </p:nvSpPr>
        <p:spPr>
          <a:xfrm>
            <a:off x="7344139" y="4301594"/>
            <a:ext cx="222287" cy="192021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36" name="直接连接符 13"/>
          <p:cNvCxnSpPr>
            <a:stCxn id="41" idx="4"/>
          </p:cNvCxnSpPr>
          <p:nvPr/>
        </p:nvCxnSpPr>
        <p:spPr>
          <a:xfrm>
            <a:off x="4734430" y="2765423"/>
            <a:ext cx="1" cy="1575939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7" name="直接连接符 15"/>
          <p:cNvCxnSpPr>
            <a:endCxn id="42" idx="0"/>
          </p:cNvCxnSpPr>
          <p:nvPr/>
        </p:nvCxnSpPr>
        <p:spPr>
          <a:xfrm>
            <a:off x="7399711" y="2861433"/>
            <a:ext cx="55572" cy="144016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7298021" y="2601523"/>
            <a:ext cx="222287" cy="19202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9" name="椭圆 38"/>
          <p:cNvSpPr/>
          <p:nvPr/>
        </p:nvSpPr>
        <p:spPr>
          <a:xfrm>
            <a:off x="4623287" y="4341362"/>
            <a:ext cx="222287" cy="19202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40" name="直接连接符 35"/>
          <p:cNvCxnSpPr>
            <a:stCxn id="42" idx="3"/>
          </p:cNvCxnSpPr>
          <p:nvPr/>
        </p:nvCxnSpPr>
        <p:spPr>
          <a:xfrm flipH="1" flipV="1">
            <a:off x="4845574" y="4437373"/>
            <a:ext cx="2531119" cy="28121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1" name="直接连接符 38"/>
          <p:cNvCxnSpPr>
            <a:endCxn id="41" idx="6"/>
          </p:cNvCxnSpPr>
          <p:nvPr/>
        </p:nvCxnSpPr>
        <p:spPr>
          <a:xfrm flipH="1" flipV="1">
            <a:off x="4845572" y="2669413"/>
            <a:ext cx="2452448" cy="28121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直接连接符 80"/>
          <p:cNvCxnSpPr>
            <a:endCxn id="41" idx="1"/>
          </p:cNvCxnSpPr>
          <p:nvPr/>
        </p:nvCxnSpPr>
        <p:spPr>
          <a:xfrm>
            <a:off x="1967540" y="806434"/>
            <a:ext cx="2688299" cy="1795089"/>
          </a:xfrm>
          <a:prstGeom prst="line">
            <a:avLst/>
          </a:prstGeom>
          <a:ln w="38100">
            <a:solidFill>
              <a:srgbClr val="FF0000"/>
            </a:solidFill>
            <a:prstDash val="dashDot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3" name="直接连接符 78"/>
          <p:cNvCxnSpPr/>
          <p:nvPr/>
        </p:nvCxnSpPr>
        <p:spPr>
          <a:xfrm flipV="1">
            <a:off x="1391477" y="4505261"/>
            <a:ext cx="3264364" cy="1428515"/>
          </a:xfrm>
          <a:prstGeom prst="line">
            <a:avLst/>
          </a:prstGeom>
          <a:ln w="38100">
            <a:solidFill>
              <a:srgbClr val="FF0000"/>
            </a:solidFill>
            <a:prstDash val="dashDot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4" name="直接连接符 79"/>
          <p:cNvCxnSpPr>
            <a:endCxn id="42" idx="5"/>
          </p:cNvCxnSpPr>
          <p:nvPr/>
        </p:nvCxnSpPr>
        <p:spPr>
          <a:xfrm flipH="1" flipV="1">
            <a:off x="7533873" y="4465494"/>
            <a:ext cx="3206119" cy="1468284"/>
          </a:xfrm>
          <a:prstGeom prst="line">
            <a:avLst/>
          </a:prstGeom>
          <a:ln w="38100">
            <a:solidFill>
              <a:srgbClr val="FF0000"/>
            </a:solidFill>
            <a:prstDash val="dashDot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5" name="直接连接符 81"/>
          <p:cNvCxnSpPr/>
          <p:nvPr/>
        </p:nvCxnSpPr>
        <p:spPr>
          <a:xfrm flipH="1">
            <a:off x="7487753" y="806433"/>
            <a:ext cx="2399584" cy="1823211"/>
          </a:xfrm>
          <a:prstGeom prst="line">
            <a:avLst/>
          </a:prstGeom>
          <a:ln w="38100">
            <a:solidFill>
              <a:srgbClr val="FF0000"/>
            </a:solidFill>
            <a:prstDash val="dashDot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椭圆 75"/>
          <p:cNvSpPr/>
          <p:nvPr/>
        </p:nvSpPr>
        <p:spPr>
          <a:xfrm>
            <a:off x="1856398" y="710423"/>
            <a:ext cx="222287" cy="19202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7" name="椭圆 76"/>
          <p:cNvSpPr/>
          <p:nvPr/>
        </p:nvSpPr>
        <p:spPr>
          <a:xfrm>
            <a:off x="9776194" y="653188"/>
            <a:ext cx="222287" cy="192021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8" name="椭圆 77"/>
          <p:cNvSpPr/>
          <p:nvPr/>
        </p:nvSpPr>
        <p:spPr>
          <a:xfrm>
            <a:off x="10628849" y="5837766"/>
            <a:ext cx="222287" cy="192021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9" name="椭圆 78"/>
          <p:cNvSpPr/>
          <p:nvPr/>
        </p:nvSpPr>
        <p:spPr>
          <a:xfrm>
            <a:off x="1280334" y="5838279"/>
            <a:ext cx="222287" cy="192021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0" name="矩形 79"/>
          <p:cNvSpPr/>
          <p:nvPr/>
        </p:nvSpPr>
        <p:spPr>
          <a:xfrm>
            <a:off x="4719338" y="2610699"/>
            <a:ext cx="2753325" cy="1824203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1" name="矩形 80"/>
          <p:cNvSpPr/>
          <p:nvPr/>
        </p:nvSpPr>
        <p:spPr>
          <a:xfrm>
            <a:off x="704314" y="2624759"/>
            <a:ext cx="4015025" cy="1824203"/>
          </a:xfrm>
          <a:prstGeom prst="rect">
            <a:avLst/>
          </a:prstGeom>
          <a:solidFill>
            <a:schemeClr val="accent4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2" name="矩形 81"/>
          <p:cNvSpPr/>
          <p:nvPr/>
        </p:nvSpPr>
        <p:spPr>
          <a:xfrm>
            <a:off x="4686868" y="4434902"/>
            <a:ext cx="2753325" cy="2112235"/>
          </a:xfrm>
          <a:prstGeom prst="rect">
            <a:avLst/>
          </a:prstGeom>
          <a:solidFill>
            <a:schemeClr val="accent6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3" name="矩形 82"/>
          <p:cNvSpPr/>
          <p:nvPr/>
        </p:nvSpPr>
        <p:spPr>
          <a:xfrm>
            <a:off x="7472663" y="2610699"/>
            <a:ext cx="3792824" cy="1824203"/>
          </a:xfrm>
          <a:prstGeom prst="rect">
            <a:avLst/>
          </a:prstGeom>
          <a:solidFill>
            <a:schemeClr val="accent5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4" name="矩形 83"/>
          <p:cNvSpPr/>
          <p:nvPr/>
        </p:nvSpPr>
        <p:spPr>
          <a:xfrm>
            <a:off x="4701958" y="210432"/>
            <a:ext cx="2753325" cy="2391091"/>
          </a:xfrm>
          <a:prstGeom prst="rect">
            <a:avLst/>
          </a:prstGeom>
          <a:solidFill>
            <a:schemeClr val="accent2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5" name="椭圆 84"/>
          <p:cNvSpPr/>
          <p:nvPr/>
        </p:nvSpPr>
        <p:spPr>
          <a:xfrm>
            <a:off x="1856398" y="710423"/>
            <a:ext cx="222287" cy="192021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804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2"/>
          <p:cNvSpPr txBox="1">
            <a:spLocks/>
          </p:cNvSpPr>
          <p:nvPr/>
        </p:nvSpPr>
        <p:spPr>
          <a:xfrm>
            <a:off x="0" y="514870"/>
            <a:ext cx="3997467" cy="572464"/>
          </a:xfrm>
          <a:prstGeom prst="rect">
            <a:avLst/>
          </a:prstGeom>
        </p:spPr>
        <p:txBody>
          <a:bodyPr/>
          <a:lstStyle>
            <a:lvl1pPr marL="457143" indent="-457143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476" indent="-38095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810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334" indent="-30476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57" indent="-304762" algn="l" defTabSz="609524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381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905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429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52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b="1" dirty="0"/>
              <a:t> PART TWO   </a:t>
            </a:r>
            <a:r>
              <a:rPr lang="en-US" altLang="zh-CN" sz="2400" b="1" dirty="0">
                <a:solidFill>
                  <a:schemeClr val="accent1"/>
                </a:solidFill>
              </a:rPr>
              <a:t>Algorithm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831" y="2523708"/>
            <a:ext cx="2059584" cy="1344149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983" y="3909054"/>
            <a:ext cx="2059584" cy="2883417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04" y="2523708"/>
            <a:ext cx="2883417" cy="1344149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458" y="2523708"/>
            <a:ext cx="2832831" cy="1344149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983" y="68627"/>
            <a:ext cx="2059584" cy="2392008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 rot="10800000">
            <a:off x="9484439" y="3708316"/>
            <a:ext cx="1920213" cy="1482329"/>
          </a:xfrm>
          <a:prstGeom prst="rect">
            <a:avLst/>
          </a:prstGeom>
          <a:solidFill>
            <a:srgbClr val="B9CDE5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2" name="平行四边形 31"/>
          <p:cNvSpPr/>
          <p:nvPr/>
        </p:nvSpPr>
        <p:spPr>
          <a:xfrm rot="8743604">
            <a:off x="7983176" y="4188645"/>
            <a:ext cx="2005979" cy="1227660"/>
          </a:xfrm>
          <a:prstGeom prst="parallelogram">
            <a:avLst>
              <a:gd name="adj" fmla="val 66790"/>
            </a:avLst>
          </a:prstGeom>
          <a:solidFill>
            <a:srgbClr val="FAC09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4" name="平行四边形 43"/>
          <p:cNvSpPr/>
          <p:nvPr/>
        </p:nvSpPr>
        <p:spPr>
          <a:xfrm>
            <a:off x="8233236" y="3708316"/>
            <a:ext cx="3171416" cy="906265"/>
          </a:xfrm>
          <a:prstGeom prst="parallelogram">
            <a:avLst>
              <a:gd name="adj" fmla="val 142330"/>
            </a:avLst>
          </a:prstGeom>
          <a:solidFill>
            <a:srgbClr val="C3D69B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5" name="平行四边形 44"/>
          <p:cNvSpPr/>
          <p:nvPr/>
        </p:nvSpPr>
        <p:spPr>
          <a:xfrm>
            <a:off x="8233236" y="5190644"/>
            <a:ext cx="3200299" cy="836712"/>
          </a:xfrm>
          <a:prstGeom prst="parallelogram">
            <a:avLst>
              <a:gd name="adj" fmla="val 145256"/>
            </a:avLst>
          </a:prstGeom>
          <a:solidFill>
            <a:srgbClr val="C3D69B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6" name="平行四边形 45"/>
          <p:cNvSpPr/>
          <p:nvPr/>
        </p:nvSpPr>
        <p:spPr>
          <a:xfrm rot="8743604">
            <a:off x="9717922" y="4222170"/>
            <a:ext cx="2203508" cy="1227660"/>
          </a:xfrm>
          <a:prstGeom prst="parallelogram">
            <a:avLst>
              <a:gd name="adj" fmla="val 66790"/>
            </a:avLst>
          </a:prstGeom>
          <a:solidFill>
            <a:srgbClr val="FAC09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62800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4756383" y="421482"/>
            <a:ext cx="5929312" cy="4185761"/>
          </a:xfrm>
        </p:spPr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6" name="文本占位符 10"/>
          <p:cNvSpPr txBox="1">
            <a:spLocks/>
          </p:cNvSpPr>
          <p:nvPr/>
        </p:nvSpPr>
        <p:spPr>
          <a:xfrm>
            <a:off x="8347420" y="4081944"/>
            <a:ext cx="3844580" cy="19205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609524" rtl="0" eaLnBrk="1" latinLnBrk="0" hangingPunct="1">
              <a:spcBef>
                <a:spcPct val="20000"/>
              </a:spcBef>
              <a:buFont typeface="Arial"/>
              <a:buNone/>
              <a:defRPr sz="2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476" indent="-38095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810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334" indent="-30476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57" indent="-304762" algn="l" defTabSz="609524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381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905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429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52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5400" dirty="0">
                <a:latin typeface="+mj-lt"/>
              </a:rPr>
              <a:t>Realize</a:t>
            </a:r>
            <a:r>
              <a:rPr lang="zh-CN" altLang="en-US" sz="5400" dirty="0">
                <a:latin typeface="+mj-lt"/>
              </a:rPr>
              <a:t> </a:t>
            </a:r>
            <a:r>
              <a:rPr lang="en-US" altLang="zh-CN" sz="5400" dirty="0">
                <a:latin typeface="+mj-lt"/>
              </a:rPr>
              <a:t>&amp;</a:t>
            </a:r>
          </a:p>
          <a:p>
            <a:r>
              <a:rPr lang="en-US" altLang="zh-CN" sz="5400" dirty="0">
                <a:latin typeface="+mj-lt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260942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2"/>
          <p:cNvSpPr txBox="1">
            <a:spLocks/>
          </p:cNvSpPr>
          <p:nvPr/>
        </p:nvSpPr>
        <p:spPr>
          <a:xfrm>
            <a:off x="0" y="514870"/>
            <a:ext cx="3997467" cy="572464"/>
          </a:xfrm>
          <a:prstGeom prst="rect">
            <a:avLst/>
          </a:prstGeom>
        </p:spPr>
        <p:txBody>
          <a:bodyPr/>
          <a:lstStyle>
            <a:lvl1pPr marL="457143" indent="-457143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476" indent="-38095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810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334" indent="-30476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57" indent="-304762" algn="l" defTabSz="609524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381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905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429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52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b="1" dirty="0"/>
              <a:t> PART THREE   </a:t>
            </a:r>
            <a:r>
              <a:rPr lang="en-US" altLang="zh-CN" sz="2400" b="1" dirty="0">
                <a:solidFill>
                  <a:schemeClr val="accent1"/>
                </a:solidFill>
              </a:rPr>
              <a:t>Progress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cxnSp>
        <p:nvCxnSpPr>
          <p:cNvPr id="3" name="直接连接符 1"/>
          <p:cNvCxnSpPr/>
          <p:nvPr/>
        </p:nvCxnSpPr>
        <p:spPr>
          <a:xfrm>
            <a:off x="733179" y="1961394"/>
            <a:ext cx="10707726" cy="0"/>
          </a:xfrm>
          <a:prstGeom prst="line">
            <a:avLst/>
          </a:prstGeom>
          <a:ln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5501324" y="1491812"/>
            <a:ext cx="802369" cy="802369"/>
          </a:xfrm>
          <a:prstGeom prst="ellipse">
            <a:avLst/>
          </a:prstGeom>
          <a:solidFill>
            <a:schemeClr val="bg1"/>
          </a:solidFill>
          <a:ln w="6350">
            <a:solidFill>
              <a:srgbClr val="B7C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09"/>
            <a:r>
              <a:rPr lang="en-US" altLang="zh-CN" sz="3200" kern="0" dirty="0">
                <a:solidFill>
                  <a:sysClr val="windowText" lastClr="000000"/>
                </a:solidFill>
                <a:cs typeface="+mn-ea"/>
                <a:sym typeface="+mn-lt"/>
              </a:rPr>
              <a:t>2</a:t>
            </a:r>
            <a:endParaRPr lang="zh-CN" altLang="en-US" sz="3200" kern="0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9351946" y="1497754"/>
            <a:ext cx="802370" cy="802370"/>
          </a:xfrm>
          <a:prstGeom prst="ellipse">
            <a:avLst/>
          </a:prstGeom>
          <a:solidFill>
            <a:schemeClr val="bg1"/>
          </a:solidFill>
          <a:ln w="6350">
            <a:solidFill>
              <a:srgbClr val="E74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09"/>
            <a:r>
              <a:rPr lang="en-US" altLang="zh-CN" sz="3200" kern="0" dirty="0">
                <a:solidFill>
                  <a:sysClr val="windowText" lastClr="000000"/>
                </a:solidFill>
                <a:cs typeface="+mn-ea"/>
                <a:sym typeface="+mn-lt"/>
              </a:rPr>
              <a:t>3</a:t>
            </a:r>
            <a:endParaRPr lang="zh-CN" altLang="en-US" sz="3200" kern="0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971472" y="1493200"/>
            <a:ext cx="802370" cy="802370"/>
          </a:xfrm>
          <a:prstGeom prst="ellipse">
            <a:avLst/>
          </a:prstGeom>
          <a:solidFill>
            <a:schemeClr val="bg1"/>
          </a:solidFill>
          <a:ln w="6350">
            <a:solidFill>
              <a:srgbClr val="F8D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09"/>
            <a:r>
              <a:rPr lang="en-US" altLang="zh-CN" sz="3200" kern="0" dirty="0">
                <a:solidFill>
                  <a:sysClr val="windowText" lastClr="000000"/>
                </a:solidFill>
                <a:cs typeface="+mn-ea"/>
                <a:sym typeface="+mn-lt"/>
              </a:rPr>
              <a:t>1</a:t>
            </a:r>
            <a:endParaRPr lang="zh-CN" altLang="en-US" sz="3200" kern="0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cxnSp>
        <p:nvCxnSpPr>
          <p:cNvPr id="7" name="直接连接符 84"/>
          <p:cNvCxnSpPr>
            <a:cxnSpLocks/>
          </p:cNvCxnSpPr>
          <p:nvPr/>
        </p:nvCxnSpPr>
        <p:spPr>
          <a:xfrm flipV="1">
            <a:off x="1079238" y="4269277"/>
            <a:ext cx="2537415" cy="14978"/>
          </a:xfrm>
          <a:prstGeom prst="line">
            <a:avLst/>
          </a:prstGeom>
          <a:ln w="38100" cmpd="sng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872893" y="2480972"/>
            <a:ext cx="2950101" cy="120032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 defTabSz="914309"/>
            <a:r>
              <a:rPr lang="en-US" altLang="zh-CN" sz="2400" b="1" kern="0" dirty="0">
                <a:cs typeface="+mn-ea"/>
                <a:sym typeface="+mn-lt"/>
              </a:rPr>
              <a:t>Manual corner selection for construction </a:t>
            </a:r>
            <a:endParaRPr lang="zh-CN" altLang="zh-CN" sz="2400" b="1" kern="0" dirty="0">
              <a:cs typeface="+mn-ea"/>
              <a:sym typeface="+mn-lt"/>
            </a:endParaRPr>
          </a:p>
        </p:txBody>
      </p:sp>
      <p:cxnSp>
        <p:nvCxnSpPr>
          <p:cNvPr id="9" name="直接连接符 156"/>
          <p:cNvCxnSpPr>
            <a:cxnSpLocks/>
          </p:cNvCxnSpPr>
          <p:nvPr/>
        </p:nvCxnSpPr>
        <p:spPr>
          <a:xfrm>
            <a:off x="4709485" y="4269277"/>
            <a:ext cx="2372174" cy="0"/>
          </a:xfrm>
          <a:prstGeom prst="line">
            <a:avLst/>
          </a:prstGeom>
          <a:ln w="38100" cmpd="sng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4525297" y="2524550"/>
            <a:ext cx="2950100" cy="1200329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 defTabSz="914309"/>
            <a:r>
              <a:rPr lang="en-US" altLang="zh-CN" sz="2400" b="1" dirty="0">
                <a:solidFill>
                  <a:schemeClr val="bg1"/>
                </a:solidFill>
              </a:rPr>
              <a:t> Implementation vanishing point detection</a:t>
            </a:r>
            <a:endParaRPr lang="zh-CN" altLang="zh-CN" sz="2400" b="1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11" name="直接连接符 186"/>
          <p:cNvCxnSpPr/>
          <p:nvPr/>
        </p:nvCxnSpPr>
        <p:spPr>
          <a:xfrm>
            <a:off x="8510434" y="4284255"/>
            <a:ext cx="2372174" cy="0"/>
          </a:xfrm>
          <a:prstGeom prst="line">
            <a:avLst/>
          </a:prstGeom>
          <a:ln w="38100" cmpd="sng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8197535" y="2524550"/>
            <a:ext cx="3097322" cy="1200329"/>
          </a:xfrm>
          <a:prstGeom prst="rect">
            <a:avLst/>
          </a:prstGeom>
          <a:solidFill>
            <a:schemeClr val="accent3"/>
          </a:solidFill>
        </p:spPr>
        <p:txBody>
          <a:bodyPr wrap="none">
            <a:spAutoFit/>
          </a:bodyPr>
          <a:lstStyle/>
          <a:p>
            <a:pPr algn="ctr" defTabSz="914309"/>
            <a:r>
              <a:rPr lang="en-US" altLang="zh-CN" sz="2400" b="1" dirty="0">
                <a:solidFill>
                  <a:schemeClr val="bg1"/>
                </a:solidFill>
              </a:rPr>
              <a:t>reconstruction </a:t>
            </a:r>
          </a:p>
          <a:p>
            <a:pPr algn="ctr" defTabSz="914309"/>
            <a:r>
              <a:rPr lang="en-US" altLang="zh-CN" sz="2400" b="1" dirty="0">
                <a:solidFill>
                  <a:schemeClr val="bg1"/>
                </a:solidFill>
              </a:rPr>
              <a:t>algorithm based on</a:t>
            </a:r>
          </a:p>
          <a:p>
            <a:pPr algn="ctr" defTabSz="914309"/>
            <a:r>
              <a:rPr lang="en-US" altLang="zh-CN" sz="2400" b="1" dirty="0">
                <a:solidFill>
                  <a:schemeClr val="bg1"/>
                </a:solidFill>
              </a:rPr>
              <a:t>vanishing point</a:t>
            </a:r>
            <a:endParaRPr lang="zh-CN" altLang="zh-CN" sz="2400" b="1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7" name="图片 1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221" y="4115153"/>
            <a:ext cx="3400111" cy="214871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/>
          <a:srcRect b="4861"/>
          <a:stretch/>
        </p:blipFill>
        <p:spPr>
          <a:xfrm>
            <a:off x="872893" y="4115153"/>
            <a:ext cx="3008390" cy="214871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/>
          <a:srcRect t="8598" r="8584" b="4049"/>
          <a:stretch/>
        </p:blipFill>
        <p:spPr>
          <a:xfrm>
            <a:off x="8109596" y="4018970"/>
            <a:ext cx="3192196" cy="241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4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152400" y="442215"/>
            <a:ext cx="3870960" cy="572464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占位符 12"/>
          <p:cNvSpPr txBox="1">
            <a:spLocks/>
          </p:cNvSpPr>
          <p:nvPr/>
        </p:nvSpPr>
        <p:spPr>
          <a:xfrm>
            <a:off x="-257420" y="494910"/>
            <a:ext cx="4454096" cy="572464"/>
          </a:xfrm>
          <a:prstGeom prst="rect">
            <a:avLst/>
          </a:prstGeom>
        </p:spPr>
        <p:txBody>
          <a:bodyPr/>
          <a:lstStyle>
            <a:lvl1pPr marL="457143" indent="-457143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476" indent="-38095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810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334" indent="-30476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57" indent="-304762" algn="l" defTabSz="609524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381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905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429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52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>
                <a:solidFill>
                  <a:schemeClr val="bg1"/>
                </a:solidFill>
              </a:rPr>
              <a:t> PART THREE </a:t>
            </a:r>
            <a:r>
              <a:rPr lang="en-US" altLang="zh-CN" sz="2800" b="1" dirty="0">
                <a:solidFill>
                  <a:srgbClr val="FFCA08"/>
                </a:solidFill>
              </a:rPr>
              <a:t>Panorama</a:t>
            </a:r>
            <a:endParaRPr lang="zh-CN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 flipV="1">
            <a:off x="4301696" y="761542"/>
            <a:ext cx="6660218" cy="4224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773007" y="1920084"/>
            <a:ext cx="531245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Sphere to cube</a:t>
            </a:r>
          </a:p>
          <a:p>
            <a:pPr algn="just">
              <a:lnSpc>
                <a:spcPct val="130000"/>
              </a:lnSpc>
            </a:pP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342900" indent="-342900" algn="just">
              <a:lnSpc>
                <a:spcPct val="130000"/>
              </a:lnSpc>
              <a:buFont typeface="Arial" charset="0"/>
              <a:buChar char="•"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Panorama by mobile phone camera</a:t>
            </a:r>
          </a:p>
          <a:p>
            <a:pPr marL="342900" indent="-342900" algn="just">
              <a:lnSpc>
                <a:spcPct val="130000"/>
              </a:lnSpc>
              <a:buFont typeface="Arial" charset="0"/>
              <a:buChar char="•"/>
            </a:pP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Panorama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by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apps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 marL="342900" indent="-342900" algn="just">
              <a:lnSpc>
                <a:spcPct val="130000"/>
              </a:lnSpc>
              <a:buFont typeface="Arial" charset="0"/>
              <a:buChar char="•"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Panorama by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stitching</a:t>
            </a:r>
          </a:p>
          <a:p>
            <a:pPr marL="342900" indent="-342900" algn="just">
              <a:lnSpc>
                <a:spcPct val="130000"/>
              </a:lnSpc>
              <a:buFont typeface="Arial" charset="0"/>
              <a:buChar char="•"/>
            </a:pP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 marL="342900" indent="-342900" algn="just">
              <a:lnSpc>
                <a:spcPct val="130000"/>
              </a:lnSpc>
              <a:buFont typeface="Arial" charset="0"/>
              <a:buChar char="•"/>
            </a:pP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>
            <a:off x="377754" y="6466113"/>
            <a:ext cx="500546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249" y="0"/>
            <a:ext cx="3777591" cy="21248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840" y="0"/>
            <a:ext cx="4266160" cy="213308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55" t="4252" r="4473" b="9647"/>
          <a:stretch/>
        </p:blipFill>
        <p:spPr>
          <a:xfrm>
            <a:off x="8165332" y="3459844"/>
            <a:ext cx="3864429" cy="238507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3" t="7066" r="7147" b="7066"/>
          <a:stretch/>
        </p:blipFill>
        <p:spPr>
          <a:xfrm>
            <a:off x="4148249" y="3459844"/>
            <a:ext cx="3863636" cy="242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8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2"/>
          <p:cNvSpPr txBox="1">
            <a:spLocks/>
          </p:cNvSpPr>
          <p:nvPr/>
        </p:nvSpPr>
        <p:spPr>
          <a:xfrm>
            <a:off x="0" y="514870"/>
            <a:ext cx="3997467" cy="572464"/>
          </a:xfrm>
          <a:prstGeom prst="rect">
            <a:avLst/>
          </a:prstGeom>
        </p:spPr>
        <p:txBody>
          <a:bodyPr/>
          <a:lstStyle>
            <a:lvl1pPr marL="457143" indent="-457143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476" indent="-38095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810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334" indent="-30476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57" indent="-304762" algn="l" defTabSz="609524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381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905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429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52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b="1" dirty="0"/>
              <a:t> PART TWO   </a:t>
            </a:r>
            <a:r>
              <a:rPr lang="en-US" altLang="zh-CN" sz="2400" b="1" dirty="0">
                <a:solidFill>
                  <a:schemeClr val="accent1"/>
                </a:solidFill>
              </a:rPr>
              <a:t>Algorithm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cxnSp>
        <p:nvCxnSpPr>
          <p:cNvPr id="3" name="直接连接符 1"/>
          <p:cNvCxnSpPr/>
          <p:nvPr/>
        </p:nvCxnSpPr>
        <p:spPr>
          <a:xfrm>
            <a:off x="742137" y="2587739"/>
            <a:ext cx="10707726" cy="0"/>
          </a:xfrm>
          <a:prstGeom prst="line">
            <a:avLst/>
          </a:prstGeom>
          <a:ln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5345901" y="2013219"/>
            <a:ext cx="1149045" cy="1149045"/>
          </a:xfrm>
          <a:prstGeom prst="ellipse">
            <a:avLst/>
          </a:prstGeom>
          <a:solidFill>
            <a:schemeClr val="bg1"/>
          </a:solidFill>
          <a:ln w="6350">
            <a:solidFill>
              <a:srgbClr val="B7C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09"/>
            <a:r>
              <a:rPr lang="en-US" altLang="zh-CN" sz="3200" kern="0" dirty="0">
                <a:solidFill>
                  <a:sysClr val="windowText" lastClr="000000"/>
                </a:solidFill>
                <a:cs typeface="+mn-ea"/>
                <a:sym typeface="+mn-lt"/>
              </a:rPr>
              <a:t>2</a:t>
            </a:r>
            <a:endParaRPr lang="zh-CN" altLang="en-US" sz="3200" kern="0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962099" y="2013215"/>
            <a:ext cx="1149046" cy="1149046"/>
          </a:xfrm>
          <a:prstGeom prst="ellipse">
            <a:avLst/>
          </a:prstGeom>
          <a:solidFill>
            <a:schemeClr val="bg1"/>
          </a:solidFill>
          <a:ln w="6350">
            <a:solidFill>
              <a:srgbClr val="E74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09"/>
            <a:r>
              <a:rPr lang="en-US" altLang="zh-CN" sz="3200" kern="0" dirty="0">
                <a:solidFill>
                  <a:sysClr val="windowText" lastClr="000000"/>
                </a:solidFill>
                <a:cs typeface="+mn-ea"/>
                <a:sym typeface="+mn-lt"/>
              </a:rPr>
              <a:t>3</a:t>
            </a:r>
            <a:endParaRPr lang="zh-CN" altLang="en-US" sz="3200" kern="0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675630" y="2013219"/>
            <a:ext cx="1149046" cy="1149046"/>
          </a:xfrm>
          <a:prstGeom prst="ellipse">
            <a:avLst/>
          </a:prstGeom>
          <a:solidFill>
            <a:schemeClr val="bg1"/>
          </a:solidFill>
          <a:ln w="6350">
            <a:solidFill>
              <a:srgbClr val="F8D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09"/>
            <a:r>
              <a:rPr lang="en-US" altLang="zh-CN" sz="3200" kern="0" dirty="0">
                <a:solidFill>
                  <a:sysClr val="windowText" lastClr="000000"/>
                </a:solidFill>
                <a:cs typeface="+mn-ea"/>
                <a:sym typeface="+mn-lt"/>
              </a:rPr>
              <a:t>1</a:t>
            </a:r>
            <a:endParaRPr lang="zh-CN" altLang="en-US" sz="3200" kern="0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cxnSp>
        <p:nvCxnSpPr>
          <p:cNvPr id="7" name="直接连接符 84"/>
          <p:cNvCxnSpPr/>
          <p:nvPr/>
        </p:nvCxnSpPr>
        <p:spPr>
          <a:xfrm>
            <a:off x="1014077" y="5019997"/>
            <a:ext cx="2372174" cy="0"/>
          </a:xfrm>
          <a:prstGeom prst="line">
            <a:avLst/>
          </a:prstGeom>
          <a:ln w="38100" cmpd="sng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145123" y="3643948"/>
            <a:ext cx="2210060" cy="830997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defTabSz="914309"/>
            <a:r>
              <a:rPr lang="en-US" altLang="zh-CN" sz="2400" b="1" kern="0" dirty="0">
                <a:cs typeface="+mn-ea"/>
                <a:sym typeface="+mn-lt"/>
              </a:rPr>
              <a:t>Select corner manually</a:t>
            </a:r>
            <a:endParaRPr lang="zh-CN" altLang="zh-CN" sz="2400" b="1" kern="0" dirty="0">
              <a:cs typeface="+mn-ea"/>
              <a:sym typeface="+mn-lt"/>
            </a:endParaRPr>
          </a:p>
        </p:txBody>
      </p:sp>
      <p:cxnSp>
        <p:nvCxnSpPr>
          <p:cNvPr id="9" name="直接连接符 156"/>
          <p:cNvCxnSpPr>
            <a:cxnSpLocks/>
          </p:cNvCxnSpPr>
          <p:nvPr/>
        </p:nvCxnSpPr>
        <p:spPr>
          <a:xfrm>
            <a:off x="4725380" y="5005019"/>
            <a:ext cx="2372174" cy="0"/>
          </a:xfrm>
          <a:prstGeom prst="line">
            <a:avLst/>
          </a:prstGeom>
          <a:ln w="38100" cmpd="sng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4705550" y="3483476"/>
            <a:ext cx="2408333" cy="1200329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 defTabSz="914309"/>
            <a:r>
              <a:rPr lang="en-US" altLang="zh-CN" sz="2400" b="1" kern="0" dirty="0">
                <a:solidFill>
                  <a:schemeClr val="bg1"/>
                </a:solidFill>
                <a:cs typeface="+mn-ea"/>
                <a:sym typeface="+mn-lt"/>
              </a:rPr>
              <a:t>Select corner by machine learning</a:t>
            </a:r>
            <a:endParaRPr lang="zh-CN" altLang="zh-CN" sz="2400" b="1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11" name="直接连接符 186"/>
          <p:cNvCxnSpPr/>
          <p:nvPr/>
        </p:nvCxnSpPr>
        <p:spPr>
          <a:xfrm>
            <a:off x="8350535" y="5005017"/>
            <a:ext cx="2372174" cy="0"/>
          </a:xfrm>
          <a:prstGeom prst="line">
            <a:avLst/>
          </a:prstGeom>
          <a:ln w="38100" cmpd="sng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8331332" y="3500484"/>
            <a:ext cx="2410580" cy="1200329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algn="ctr" defTabSz="914309"/>
            <a:r>
              <a:rPr lang="en-US" altLang="zh-CN" sz="2400" b="1" dirty="0">
                <a:solidFill>
                  <a:schemeClr val="bg1"/>
                </a:solidFill>
                <a:sym typeface="+mn-lt"/>
              </a:rPr>
              <a:t>Select corner point semi-automatically</a:t>
            </a:r>
            <a:endParaRPr lang="zh-CN" altLang="zh-CN" sz="2400" b="1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8120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152400" y="442215"/>
            <a:ext cx="3870960" cy="572464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占位符 12"/>
          <p:cNvSpPr txBox="1">
            <a:spLocks/>
          </p:cNvSpPr>
          <p:nvPr/>
        </p:nvSpPr>
        <p:spPr>
          <a:xfrm>
            <a:off x="-257420" y="494910"/>
            <a:ext cx="4454096" cy="572464"/>
          </a:xfrm>
          <a:prstGeom prst="rect">
            <a:avLst/>
          </a:prstGeom>
        </p:spPr>
        <p:txBody>
          <a:bodyPr/>
          <a:lstStyle>
            <a:lvl1pPr marL="457143" indent="-457143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476" indent="-38095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810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334" indent="-30476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57" indent="-304762" algn="l" defTabSz="609524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381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905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429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52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>
                <a:solidFill>
                  <a:schemeClr val="bg1"/>
                </a:solidFill>
              </a:rPr>
              <a:t> PART THREE </a:t>
            </a:r>
            <a:r>
              <a:rPr lang="en-US" altLang="zh-CN" sz="2800" b="1" dirty="0">
                <a:solidFill>
                  <a:srgbClr val="FFCA08"/>
                </a:solidFill>
              </a:rPr>
              <a:t> </a:t>
            </a:r>
            <a:r>
              <a:rPr lang="en-US" altLang="zh-CN" sz="2400" b="1" dirty="0">
                <a:solidFill>
                  <a:srgbClr val="FFCA08"/>
                </a:solidFill>
              </a:rPr>
              <a:t>Exploration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 flipV="1">
            <a:off x="4301696" y="761542"/>
            <a:ext cx="6660218" cy="4224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463792" y="1348584"/>
            <a:ext cx="6509536" cy="2300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Explore the possibility of natural interaction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：</a:t>
            </a:r>
          </a:p>
          <a:p>
            <a:pPr marL="342900" indent="-342900" algn="just">
              <a:lnSpc>
                <a:spcPct val="200000"/>
              </a:lnSpc>
              <a:buFont typeface="Arial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Guarantee objects parallel to the viewing angle;</a:t>
            </a:r>
          </a:p>
          <a:p>
            <a:pPr marL="342900" indent="-342900">
              <a:lnSpc>
                <a:spcPct val="200000"/>
              </a:lnSpc>
              <a:buFont typeface="Arial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Simulate human’s perspective of the move;</a:t>
            </a:r>
          </a:p>
          <a:p>
            <a:pPr marL="342900" indent="-342900" algn="just">
              <a:lnSpc>
                <a:spcPct val="130000"/>
              </a:lnSpc>
              <a:buFont typeface="Arial" charset="0"/>
              <a:buChar char="•"/>
            </a:pP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>
            <a:off x="377754" y="6466113"/>
            <a:ext cx="500546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5003134" y="3648701"/>
            <a:ext cx="683507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Explore the possibility of virtual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tour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：</a:t>
            </a:r>
          </a:p>
          <a:p>
            <a:pPr marL="342900" indent="-342900" algn="just">
              <a:lnSpc>
                <a:spcPct val="200000"/>
              </a:lnSpc>
              <a:buFont typeface="Arial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Make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the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picture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further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or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closer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while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wandering</a:t>
            </a:r>
          </a:p>
          <a:p>
            <a:pPr marL="342900" indent="-342900">
              <a:lnSpc>
                <a:spcPct val="200000"/>
              </a:lnSpc>
              <a:buFont typeface="Arial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Change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view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of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respect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by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rotation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9" name="图片 8" descr="C:\Users\51700\AppData\Local\Microsoft\Windows\INetCache\Content.Word\Uploads_2016-09-09_57d2656f0aa3d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5" b="19039"/>
          <a:stretch/>
        </p:blipFill>
        <p:spPr bwMode="auto">
          <a:xfrm>
            <a:off x="704215" y="3146425"/>
            <a:ext cx="4154170" cy="31178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矩形 9"/>
          <p:cNvSpPr/>
          <p:nvPr/>
        </p:nvSpPr>
        <p:spPr>
          <a:xfrm>
            <a:off x="7631805" y="1548563"/>
            <a:ext cx="3855345" cy="1498102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686208" y="1764878"/>
            <a:ext cx="3746539" cy="1049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b="1" dirty="0">
                <a:solidFill>
                  <a:schemeClr val="accent1"/>
                </a:solidFill>
              </a:rPr>
              <a:t>Three.js + Gyro Sensor</a:t>
            </a:r>
            <a:r>
              <a:rPr lang="zh-CN" altLang="en-US" sz="2400" b="1" dirty="0">
                <a:solidFill>
                  <a:schemeClr val="accent1"/>
                </a:solidFill>
              </a:rPr>
              <a:t>：</a:t>
            </a:r>
            <a:endParaRPr lang="en-US" altLang="zh-CN" sz="2400" b="1" dirty="0">
              <a:solidFill>
                <a:schemeClr val="accent1"/>
              </a:solidFill>
            </a:endParaRPr>
          </a:p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b="1" dirty="0">
                <a:solidFill>
                  <a:schemeClr val="accent1"/>
                </a:solidFill>
                <a:sym typeface="+mn-lt"/>
              </a:rPr>
              <a:t>DeviceOrientationControls.js</a:t>
            </a:r>
          </a:p>
        </p:txBody>
      </p:sp>
    </p:spTree>
    <p:extLst>
      <p:ext uri="{BB962C8B-B14F-4D97-AF65-F5344CB8AC3E}">
        <p14:creationId xmlns:p14="http://schemas.microsoft.com/office/powerpoint/2010/main" val="1915905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-140051" y="351106"/>
            <a:ext cx="5196732" cy="1052596"/>
          </a:xfrm>
        </p:spPr>
        <p:txBody>
          <a:bodyPr/>
          <a:lstStyle/>
          <a:p>
            <a:r>
              <a:rPr lang="en-US" altLang="zh-CN" sz="4400" dirty="0"/>
              <a:t>  </a:t>
            </a:r>
            <a:r>
              <a:rPr lang="en-US" altLang="zh-CN" sz="4800" dirty="0"/>
              <a:t>CONTENTS</a:t>
            </a:r>
            <a:endParaRPr lang="zh-CN" altLang="en-US" sz="440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7665719" y="1460869"/>
            <a:ext cx="3822700" cy="661912"/>
          </a:xfrm>
        </p:spPr>
        <p:txBody>
          <a:bodyPr/>
          <a:lstStyle/>
          <a:p>
            <a:r>
              <a:rPr lang="en-US" altLang="zh-CN" sz="3200" dirty="0"/>
              <a:t>Project Overview</a:t>
            </a:r>
            <a:endParaRPr lang="zh-CN" altLang="en-US" sz="3200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6326143" y="1097563"/>
            <a:ext cx="1339576" cy="1231491"/>
          </a:xfrm>
        </p:spPr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/>
          </p:nvPr>
        </p:nvSpPr>
        <p:spPr>
          <a:xfrm>
            <a:off x="6326143" y="2244510"/>
            <a:ext cx="1339576" cy="1231491"/>
          </a:xfrm>
        </p:spPr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8"/>
          </p:nvPr>
        </p:nvSpPr>
        <p:spPr>
          <a:xfrm>
            <a:off x="7672251" y="3722847"/>
            <a:ext cx="3822700" cy="660887"/>
          </a:xfrm>
        </p:spPr>
        <p:txBody>
          <a:bodyPr/>
          <a:lstStyle/>
          <a:p>
            <a:r>
              <a:rPr lang="en-US" altLang="zh-CN" sz="3200" dirty="0"/>
              <a:t>Realize</a:t>
            </a:r>
            <a:r>
              <a:rPr lang="zh-CN" altLang="en-US" sz="3200" dirty="0"/>
              <a:t> </a:t>
            </a:r>
            <a:r>
              <a:rPr lang="en-US" altLang="zh-CN" sz="3200" dirty="0"/>
              <a:t>&amp;</a:t>
            </a:r>
            <a:r>
              <a:rPr lang="zh-CN" altLang="en-US" sz="3200" dirty="0"/>
              <a:t> </a:t>
            </a:r>
            <a:r>
              <a:rPr lang="en-US" altLang="zh-CN" sz="3200" dirty="0"/>
              <a:t>Explore</a:t>
            </a:r>
          </a:p>
        </p:txBody>
      </p:sp>
      <p:sp>
        <p:nvSpPr>
          <p:cNvPr id="26" name="文本占位符 25"/>
          <p:cNvSpPr>
            <a:spLocks noGrp="1"/>
          </p:cNvSpPr>
          <p:nvPr>
            <p:ph type="body" sz="quarter" idx="19"/>
          </p:nvPr>
        </p:nvSpPr>
        <p:spPr>
          <a:xfrm>
            <a:off x="6326143" y="3411903"/>
            <a:ext cx="1339576" cy="1231491"/>
          </a:xfrm>
        </p:spPr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7863840" y="5188343"/>
            <a:ext cx="4084320" cy="1463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占位符 25"/>
          <p:cNvSpPr>
            <a:spLocks noGrp="1"/>
          </p:cNvSpPr>
          <p:nvPr>
            <p:ph type="body" sz="quarter" idx="19"/>
          </p:nvPr>
        </p:nvSpPr>
        <p:spPr>
          <a:xfrm>
            <a:off x="6326143" y="4598317"/>
            <a:ext cx="1339576" cy="1231491"/>
          </a:xfrm>
        </p:spPr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12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7665719" y="2591305"/>
            <a:ext cx="4139838" cy="660887"/>
          </a:xfrm>
        </p:spPr>
        <p:txBody>
          <a:bodyPr/>
          <a:lstStyle/>
          <a:p>
            <a:r>
              <a:rPr lang="en-US" altLang="zh-CN" sz="3200" dirty="0"/>
              <a:t>Key</a:t>
            </a:r>
            <a:r>
              <a:rPr lang="zh-CN" altLang="en-US" sz="3200" dirty="0"/>
              <a:t> </a:t>
            </a:r>
            <a:r>
              <a:rPr lang="en-US" altLang="zh-CN" sz="3200" dirty="0"/>
              <a:t>Algorithm</a:t>
            </a:r>
            <a:endParaRPr lang="zh-CN" altLang="en-US" sz="3200" dirty="0"/>
          </a:p>
        </p:txBody>
      </p:sp>
      <p:sp>
        <p:nvSpPr>
          <p:cNvPr id="13" name="文本占位符 24"/>
          <p:cNvSpPr>
            <a:spLocks noGrp="1"/>
          </p:cNvSpPr>
          <p:nvPr>
            <p:ph type="body" sz="quarter" idx="18"/>
          </p:nvPr>
        </p:nvSpPr>
        <p:spPr>
          <a:xfrm>
            <a:off x="7665719" y="4901541"/>
            <a:ext cx="3822700" cy="670120"/>
          </a:xfrm>
        </p:spPr>
        <p:txBody>
          <a:bodyPr/>
          <a:lstStyle/>
          <a:p>
            <a:r>
              <a:rPr lang="en-US" altLang="zh-CN" sz="3200" dirty="0" smtClean="0"/>
              <a:t>Future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Prospect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40384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152400" y="442215"/>
            <a:ext cx="3870960" cy="572464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占位符 12"/>
          <p:cNvSpPr txBox="1">
            <a:spLocks/>
          </p:cNvSpPr>
          <p:nvPr/>
        </p:nvSpPr>
        <p:spPr>
          <a:xfrm>
            <a:off x="-257420" y="494910"/>
            <a:ext cx="4454096" cy="572464"/>
          </a:xfrm>
          <a:prstGeom prst="rect">
            <a:avLst/>
          </a:prstGeom>
        </p:spPr>
        <p:txBody>
          <a:bodyPr/>
          <a:lstStyle>
            <a:lvl1pPr marL="457143" indent="-457143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476" indent="-38095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810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334" indent="-30476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57" indent="-304762" algn="l" defTabSz="609524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381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905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429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52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>
                <a:solidFill>
                  <a:schemeClr val="bg1"/>
                </a:solidFill>
              </a:rPr>
              <a:t> PART THREE </a:t>
            </a:r>
            <a:r>
              <a:rPr lang="en-US" altLang="zh-CN" sz="2800" b="1" dirty="0">
                <a:solidFill>
                  <a:srgbClr val="FFCA08"/>
                </a:solidFill>
              </a:rPr>
              <a:t> </a:t>
            </a:r>
            <a:r>
              <a:rPr lang="en-US" altLang="zh-CN" sz="2400" b="1" dirty="0">
                <a:solidFill>
                  <a:srgbClr val="FFCA08"/>
                </a:solidFill>
              </a:rPr>
              <a:t>Exploration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 flipV="1">
            <a:off x="4301696" y="761542"/>
            <a:ext cx="6660218" cy="4224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463792" y="1348584"/>
            <a:ext cx="650953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Learn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about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spherical harmonics lighting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：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342900" indent="-342900" algn="just">
              <a:lnSpc>
                <a:spcPct val="130000"/>
              </a:lnSpc>
              <a:buFont typeface="Arial" charset="0"/>
              <a:buChar char="•"/>
            </a:pP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>
            <a:off x="377754" y="6466113"/>
            <a:ext cx="500546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63792" y="3043622"/>
            <a:ext cx="6835079" cy="615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Try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to realize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three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light source control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：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1" name="Picture 2" descr="http://hi.csdn.net/attachment/201111/20/4491947_1321799132kVDU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92" y="2303987"/>
            <a:ext cx="8090647" cy="65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92" y="3940507"/>
            <a:ext cx="5463508" cy="271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664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4756383" y="421482"/>
            <a:ext cx="5929312" cy="4185761"/>
          </a:xfrm>
        </p:spPr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6" name="文本占位符 10"/>
          <p:cNvSpPr txBox="1">
            <a:spLocks/>
          </p:cNvSpPr>
          <p:nvPr/>
        </p:nvSpPr>
        <p:spPr>
          <a:xfrm>
            <a:off x="8347420" y="4081944"/>
            <a:ext cx="3844580" cy="17543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609524" rtl="0" eaLnBrk="1" latinLnBrk="0" hangingPunct="1">
              <a:spcBef>
                <a:spcPct val="20000"/>
              </a:spcBef>
              <a:buFont typeface="Arial"/>
              <a:buNone/>
              <a:defRPr sz="2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476" indent="-38095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810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334" indent="-30476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57" indent="-304762" algn="l" defTabSz="609524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381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905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429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52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5400" dirty="0" smtClean="0">
                <a:latin typeface="+mj-lt"/>
              </a:rPr>
              <a:t>Future Prospect</a:t>
            </a:r>
            <a:endParaRPr lang="en-US" altLang="zh-CN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492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152400" y="442215"/>
            <a:ext cx="3870960" cy="572464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占位符 12"/>
          <p:cNvSpPr txBox="1">
            <a:spLocks/>
          </p:cNvSpPr>
          <p:nvPr/>
        </p:nvSpPr>
        <p:spPr>
          <a:xfrm>
            <a:off x="-257420" y="494910"/>
            <a:ext cx="4454096" cy="572464"/>
          </a:xfrm>
          <a:prstGeom prst="rect">
            <a:avLst/>
          </a:prstGeom>
        </p:spPr>
        <p:txBody>
          <a:bodyPr/>
          <a:lstStyle>
            <a:lvl1pPr marL="457143" indent="-457143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476" indent="-38095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810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334" indent="-30476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57" indent="-304762" algn="l" defTabSz="609524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381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905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429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52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>
                <a:solidFill>
                  <a:schemeClr val="bg1"/>
                </a:solidFill>
              </a:rPr>
              <a:t> PART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FOUR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800" b="1" dirty="0" smtClean="0">
                <a:solidFill>
                  <a:srgbClr val="FFCA08"/>
                </a:solidFill>
              </a:rPr>
              <a:t>Prospect</a:t>
            </a:r>
            <a:endParaRPr lang="zh-CN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 flipV="1">
            <a:off x="4301696" y="761542"/>
            <a:ext cx="6660218" cy="4224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>
            <a:off x="377754" y="6466113"/>
            <a:ext cx="500546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13323" y="1460570"/>
            <a:ext cx="683507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Intelligent interaction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：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342900" indent="-342900" algn="just">
              <a:lnSpc>
                <a:spcPct val="200000"/>
              </a:lnSpc>
              <a:buFont typeface="Arial" charset="0"/>
              <a:buChar char="•"/>
            </a:pP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User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can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select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a piece of furniture, drag into the scene and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decide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to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remove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it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or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not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753128" y="21284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7326575"/>
              </p:ext>
            </p:extLst>
          </p:nvPr>
        </p:nvGraphicFramePr>
        <p:xfrm>
          <a:off x="2524539" y="3559670"/>
          <a:ext cx="7354957" cy="2640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r:id="rId4" imgW="19837400" imgH="7175500" progId="Visio.Drawing.15">
                  <p:embed/>
                </p:oleObj>
              </mc:Choice>
              <mc:Fallback>
                <p:oleObj r:id="rId4" imgW="19837400" imgH="717550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4539" y="3559670"/>
                        <a:ext cx="7354957" cy="264069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9872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152400" y="442215"/>
            <a:ext cx="3870960" cy="572464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占位符 12"/>
          <p:cNvSpPr txBox="1">
            <a:spLocks/>
          </p:cNvSpPr>
          <p:nvPr/>
        </p:nvSpPr>
        <p:spPr>
          <a:xfrm>
            <a:off x="-257420" y="494910"/>
            <a:ext cx="4454096" cy="572464"/>
          </a:xfrm>
          <a:prstGeom prst="rect">
            <a:avLst/>
          </a:prstGeom>
        </p:spPr>
        <p:txBody>
          <a:bodyPr/>
          <a:lstStyle>
            <a:lvl1pPr marL="457143" indent="-457143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476" indent="-38095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810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334" indent="-30476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57" indent="-304762" algn="l" defTabSz="609524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381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905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429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52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>
                <a:solidFill>
                  <a:schemeClr val="bg1"/>
                </a:solidFill>
              </a:rPr>
              <a:t> PART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FOUR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800" b="1" dirty="0" smtClean="0">
                <a:solidFill>
                  <a:srgbClr val="FFCA08"/>
                </a:solidFill>
              </a:rPr>
              <a:t>Prospect</a:t>
            </a:r>
            <a:endParaRPr lang="zh-CN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 flipV="1">
            <a:off x="4301696" y="761542"/>
            <a:ext cx="6660218" cy="4224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>
            <a:off x="377754" y="6466113"/>
            <a:ext cx="500546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13323" y="1460570"/>
            <a:ext cx="877043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Photographic Analysis and Background Reduction of Image Scene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：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342900" indent="-342900" algn="just">
              <a:lnSpc>
                <a:spcPct val="200000"/>
              </a:lnSpc>
              <a:buFont typeface="Arial" charset="0"/>
              <a:buChar char="•"/>
            </a:pP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We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extract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light information from the 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background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753128" y="21284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790661" y="42075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6401391"/>
              </p:ext>
            </p:extLst>
          </p:nvPr>
        </p:nvGraphicFramePr>
        <p:xfrm>
          <a:off x="3718560" y="2873599"/>
          <a:ext cx="4553843" cy="3035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r:id="rId4" imgW="6896100" imgH="4610100" progId="Visio.Drawing.15">
                  <p:embed/>
                </p:oleObj>
              </mc:Choice>
              <mc:Fallback>
                <p:oleObj r:id="rId4" imgW="6896100" imgH="461010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8560" y="2873599"/>
                        <a:ext cx="4553843" cy="303589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3733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dc.officeplus.cn/t/19/5E53CDCC07876383021FCEE3DB71668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0"/>
            <a:ext cx="12192000" cy="685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-213360" y="-558800"/>
            <a:ext cx="12618720" cy="8077200"/>
          </a:xfrm>
          <a:prstGeom prst="rect">
            <a:avLst/>
          </a:prstGeom>
          <a:solidFill>
            <a:srgbClr val="080808">
              <a:alpha val="69804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占位符 4"/>
          <p:cNvSpPr txBox="1">
            <a:spLocks/>
          </p:cNvSpPr>
          <p:nvPr/>
        </p:nvSpPr>
        <p:spPr>
          <a:xfrm>
            <a:off x="2011613" y="2314711"/>
            <a:ext cx="8190682" cy="12003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7200" b="1" dirty="0">
                <a:solidFill>
                  <a:srgbClr val="FFC000"/>
                </a:solidFill>
              </a:rPr>
              <a:t>THANK YOU !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794760" y="3655209"/>
            <a:ext cx="4663440" cy="654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</a:rPr>
              <a:t>Team 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Members</a:t>
            </a:r>
            <a:endParaRPr lang="en-US" altLang="zh-CN" sz="2800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64280" y="5004132"/>
            <a:ext cx="4663440" cy="579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周同   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储港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王家慧   吴书涵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9023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65449" y="4044136"/>
            <a:ext cx="4155438" cy="1920526"/>
          </a:xfrm>
        </p:spPr>
        <p:txBody>
          <a:bodyPr/>
          <a:lstStyle/>
          <a:p>
            <a:r>
              <a:rPr lang="en-US" altLang="zh-CN" sz="5400" dirty="0"/>
              <a:t>Project </a:t>
            </a:r>
          </a:p>
          <a:p>
            <a:r>
              <a:rPr lang="en-US" altLang="zh-CN" sz="5400" dirty="0"/>
              <a:t>Overview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58435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6099484" y="0"/>
            <a:ext cx="6092516" cy="6863659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" y="-7391401"/>
            <a:ext cx="12188056" cy="6858002"/>
          </a:xfrm>
          <a:prstGeom prst="rect">
            <a:avLst/>
          </a:prstGeom>
        </p:spPr>
      </p:pic>
      <p:sp>
        <p:nvSpPr>
          <p:cNvPr id="6" name="等腰三角形 5"/>
          <p:cNvSpPr/>
          <p:nvPr/>
        </p:nvSpPr>
        <p:spPr>
          <a:xfrm rot="1805171">
            <a:off x="4626418" y="3300846"/>
            <a:ext cx="2058296" cy="1774394"/>
          </a:xfrm>
          <a:prstGeom prst="triangle">
            <a:avLst/>
          </a:prstGeom>
          <a:solidFill>
            <a:srgbClr val="F89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805171">
            <a:off x="4626417" y="1251822"/>
            <a:ext cx="2058296" cy="1774394"/>
          </a:xfrm>
          <a:prstGeom prst="triangle">
            <a:avLst/>
          </a:prstGeom>
          <a:solidFill>
            <a:srgbClr val="04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9794829" flipH="1">
            <a:off x="5512679" y="3300846"/>
            <a:ext cx="2058296" cy="1774394"/>
          </a:xfrm>
          <a:prstGeom prst="triangle">
            <a:avLst/>
          </a:prstGeom>
          <a:solidFill>
            <a:srgbClr val="AF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19794829" flipH="1">
            <a:off x="5512679" y="1251822"/>
            <a:ext cx="2058296" cy="1774394"/>
          </a:xfrm>
          <a:prstGeom prst="triangle">
            <a:avLst/>
          </a:prstGeom>
          <a:solidFill>
            <a:srgbClr val="A5D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rot="1805171" flipH="1" flipV="1">
            <a:off x="3744037" y="2785126"/>
            <a:ext cx="2058296" cy="1774394"/>
          </a:xfrm>
          <a:prstGeom prst="triangle">
            <a:avLst/>
          </a:prstGeom>
          <a:solidFill>
            <a:srgbClr val="F9D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1805171">
            <a:off x="6389669" y="2276334"/>
            <a:ext cx="2058296" cy="1774394"/>
          </a:xfrm>
          <a:prstGeom prst="triangle">
            <a:avLst/>
          </a:prstGeom>
          <a:solidFill>
            <a:srgbClr val="891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277706" y="2603645"/>
            <a:ext cx="1636589" cy="1636589"/>
          </a:xfrm>
          <a:prstGeom prst="ellipse">
            <a:avLst/>
          </a:prstGeom>
          <a:solidFill>
            <a:srgbClr val="FFFD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365478" y="3152170"/>
            <a:ext cx="1448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行业背景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9801951" y="305695"/>
            <a:ext cx="2183732" cy="3429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1600" b="1" dirty="0" smtClean="0">
                <a:solidFill>
                  <a:srgbClr val="162F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现有线上交易平台</a:t>
            </a:r>
            <a:endParaRPr lang="zh-CN" altLang="en-US" sz="1600" b="1" dirty="0">
              <a:solidFill>
                <a:srgbClr val="162F4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725490" y="2580832"/>
            <a:ext cx="2160874" cy="785736"/>
            <a:chOff x="1495075" y="969989"/>
            <a:chExt cx="2160874" cy="785736"/>
          </a:xfrm>
        </p:grpSpPr>
        <p:sp>
          <p:nvSpPr>
            <p:cNvPr id="32" name="文本框 31"/>
            <p:cNvSpPr txBox="1"/>
            <p:nvPr/>
          </p:nvSpPr>
          <p:spPr>
            <a:xfrm>
              <a:off x="2179288" y="969989"/>
              <a:ext cx="147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产能过剩 </a:t>
              </a:r>
            </a:p>
          </p:txBody>
        </p:sp>
        <p:sp>
          <p:nvSpPr>
            <p:cNvPr id="47" name="Freeform 5"/>
            <p:cNvSpPr>
              <a:spLocks noEditPoints="1"/>
            </p:cNvSpPr>
            <p:nvPr/>
          </p:nvSpPr>
          <p:spPr bwMode="auto">
            <a:xfrm flipV="1">
              <a:off x="1495075" y="1079747"/>
              <a:ext cx="613068" cy="675978"/>
            </a:xfrm>
            <a:custGeom>
              <a:avLst/>
              <a:gdLst>
                <a:gd name="T0" fmla="*/ 225 w 519"/>
                <a:gd name="T1" fmla="*/ 548 h 571"/>
                <a:gd name="T2" fmla="*/ 132 w 519"/>
                <a:gd name="T3" fmla="*/ 537 h 571"/>
                <a:gd name="T4" fmla="*/ 12 w 519"/>
                <a:gd name="T5" fmla="*/ 516 h 571"/>
                <a:gd name="T6" fmla="*/ 0 w 519"/>
                <a:gd name="T7" fmla="*/ 269 h 571"/>
                <a:gd name="T8" fmla="*/ 49 w 519"/>
                <a:gd name="T9" fmla="*/ 203 h 571"/>
                <a:gd name="T10" fmla="*/ 132 w 519"/>
                <a:gd name="T11" fmla="*/ 214 h 571"/>
                <a:gd name="T12" fmla="*/ 329 w 519"/>
                <a:gd name="T13" fmla="*/ 86 h 571"/>
                <a:gd name="T14" fmla="*/ 349 w 519"/>
                <a:gd name="T15" fmla="*/ 10 h 571"/>
                <a:gd name="T16" fmla="*/ 427 w 519"/>
                <a:gd name="T17" fmla="*/ 34 h 571"/>
                <a:gd name="T18" fmla="*/ 396 w 519"/>
                <a:gd name="T19" fmla="*/ 203 h 571"/>
                <a:gd name="T20" fmla="*/ 509 w 519"/>
                <a:gd name="T21" fmla="*/ 223 h 571"/>
                <a:gd name="T22" fmla="*/ 500 w 519"/>
                <a:gd name="T23" fmla="*/ 320 h 571"/>
                <a:gd name="T24" fmla="*/ 507 w 519"/>
                <a:gd name="T25" fmla="*/ 352 h 571"/>
                <a:gd name="T26" fmla="*/ 476 w 519"/>
                <a:gd name="T27" fmla="*/ 428 h 571"/>
                <a:gd name="T28" fmla="*/ 464 w 519"/>
                <a:gd name="T29" fmla="*/ 486 h 571"/>
                <a:gd name="T30" fmla="*/ 408 w 519"/>
                <a:gd name="T31" fmla="*/ 556 h 571"/>
                <a:gd name="T32" fmla="*/ 134 w 519"/>
                <a:gd name="T33" fmla="*/ 492 h 571"/>
                <a:gd name="T34" fmla="*/ 353 w 519"/>
                <a:gd name="T35" fmla="*/ 541 h 571"/>
                <a:gd name="T36" fmla="*/ 406 w 519"/>
                <a:gd name="T37" fmla="*/ 490 h 571"/>
                <a:gd name="T38" fmla="*/ 432 w 519"/>
                <a:gd name="T39" fmla="*/ 482 h 571"/>
                <a:gd name="T40" fmla="*/ 446 w 519"/>
                <a:gd name="T41" fmla="*/ 431 h 571"/>
                <a:gd name="T42" fmla="*/ 455 w 519"/>
                <a:gd name="T43" fmla="*/ 406 h 571"/>
                <a:gd name="T44" fmla="*/ 477 w 519"/>
                <a:gd name="T45" fmla="*/ 352 h 571"/>
                <a:gd name="T46" fmla="*/ 472 w 519"/>
                <a:gd name="T47" fmla="*/ 334 h 571"/>
                <a:gd name="T48" fmla="*/ 481 w 519"/>
                <a:gd name="T49" fmla="*/ 294 h 571"/>
                <a:gd name="T50" fmla="*/ 484 w 519"/>
                <a:gd name="T51" fmla="*/ 239 h 571"/>
                <a:gd name="T52" fmla="*/ 344 w 519"/>
                <a:gd name="T53" fmla="*/ 233 h 571"/>
                <a:gd name="T54" fmla="*/ 401 w 519"/>
                <a:gd name="T55" fmla="*/ 49 h 571"/>
                <a:gd name="T56" fmla="*/ 372 w 519"/>
                <a:gd name="T57" fmla="*/ 31 h 571"/>
                <a:gd name="T58" fmla="*/ 132 w 519"/>
                <a:gd name="T59" fmla="*/ 246 h 571"/>
                <a:gd name="T60" fmla="*/ 49 w 519"/>
                <a:gd name="T61" fmla="*/ 233 h 571"/>
                <a:gd name="T62" fmla="*/ 30 w 519"/>
                <a:gd name="T63" fmla="*/ 471 h 571"/>
                <a:gd name="T64" fmla="*/ 101 w 519"/>
                <a:gd name="T65" fmla="*/ 507 h 571"/>
                <a:gd name="T66" fmla="*/ 49 w 519"/>
                <a:gd name="T67" fmla="*/ 233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19" h="571">
                  <a:moveTo>
                    <a:pt x="353" y="571"/>
                  </a:moveTo>
                  <a:cubicBezTo>
                    <a:pt x="274" y="571"/>
                    <a:pt x="251" y="560"/>
                    <a:pt x="225" y="548"/>
                  </a:cubicBezTo>
                  <a:cubicBezTo>
                    <a:pt x="206" y="539"/>
                    <a:pt x="184" y="529"/>
                    <a:pt x="132" y="522"/>
                  </a:cubicBezTo>
                  <a:cubicBezTo>
                    <a:pt x="132" y="537"/>
                    <a:pt x="132" y="537"/>
                    <a:pt x="132" y="537"/>
                  </a:cubicBezTo>
                  <a:cubicBezTo>
                    <a:pt x="49" y="537"/>
                    <a:pt x="49" y="537"/>
                    <a:pt x="49" y="537"/>
                  </a:cubicBezTo>
                  <a:cubicBezTo>
                    <a:pt x="35" y="537"/>
                    <a:pt x="22" y="529"/>
                    <a:pt x="12" y="516"/>
                  </a:cubicBezTo>
                  <a:cubicBezTo>
                    <a:pt x="4" y="504"/>
                    <a:pt x="0" y="488"/>
                    <a:pt x="0" y="471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52"/>
                    <a:pt x="4" y="236"/>
                    <a:pt x="12" y="224"/>
                  </a:cubicBezTo>
                  <a:cubicBezTo>
                    <a:pt x="22" y="211"/>
                    <a:pt x="35" y="203"/>
                    <a:pt x="49" y="203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2" y="214"/>
                    <a:pt x="132" y="214"/>
                    <a:pt x="132" y="214"/>
                  </a:cubicBezTo>
                  <a:cubicBezTo>
                    <a:pt x="187" y="195"/>
                    <a:pt x="239" y="169"/>
                    <a:pt x="278" y="139"/>
                  </a:cubicBezTo>
                  <a:cubicBezTo>
                    <a:pt x="301" y="122"/>
                    <a:pt x="318" y="104"/>
                    <a:pt x="329" y="86"/>
                  </a:cubicBezTo>
                  <a:cubicBezTo>
                    <a:pt x="340" y="68"/>
                    <a:pt x="344" y="51"/>
                    <a:pt x="342" y="36"/>
                  </a:cubicBezTo>
                  <a:cubicBezTo>
                    <a:pt x="340" y="27"/>
                    <a:pt x="343" y="17"/>
                    <a:pt x="349" y="10"/>
                  </a:cubicBezTo>
                  <a:cubicBezTo>
                    <a:pt x="355" y="4"/>
                    <a:pt x="363" y="0"/>
                    <a:pt x="370" y="0"/>
                  </a:cubicBezTo>
                  <a:cubicBezTo>
                    <a:pt x="388" y="0"/>
                    <a:pt x="413" y="9"/>
                    <a:pt x="427" y="34"/>
                  </a:cubicBezTo>
                  <a:cubicBezTo>
                    <a:pt x="438" y="52"/>
                    <a:pt x="440" y="77"/>
                    <a:pt x="434" y="106"/>
                  </a:cubicBezTo>
                  <a:cubicBezTo>
                    <a:pt x="429" y="134"/>
                    <a:pt x="416" y="166"/>
                    <a:pt x="396" y="203"/>
                  </a:cubicBezTo>
                  <a:cubicBezTo>
                    <a:pt x="472" y="203"/>
                    <a:pt x="472" y="203"/>
                    <a:pt x="472" y="203"/>
                  </a:cubicBezTo>
                  <a:cubicBezTo>
                    <a:pt x="487" y="203"/>
                    <a:pt x="501" y="210"/>
                    <a:pt x="509" y="223"/>
                  </a:cubicBezTo>
                  <a:cubicBezTo>
                    <a:pt x="515" y="233"/>
                    <a:pt x="519" y="246"/>
                    <a:pt x="519" y="261"/>
                  </a:cubicBezTo>
                  <a:cubicBezTo>
                    <a:pt x="519" y="283"/>
                    <a:pt x="512" y="306"/>
                    <a:pt x="500" y="320"/>
                  </a:cubicBezTo>
                  <a:cubicBezTo>
                    <a:pt x="500" y="320"/>
                    <a:pt x="500" y="321"/>
                    <a:pt x="501" y="321"/>
                  </a:cubicBezTo>
                  <a:cubicBezTo>
                    <a:pt x="505" y="329"/>
                    <a:pt x="507" y="339"/>
                    <a:pt x="507" y="352"/>
                  </a:cubicBezTo>
                  <a:cubicBezTo>
                    <a:pt x="507" y="369"/>
                    <a:pt x="503" y="388"/>
                    <a:pt x="495" y="404"/>
                  </a:cubicBezTo>
                  <a:cubicBezTo>
                    <a:pt x="490" y="415"/>
                    <a:pt x="483" y="423"/>
                    <a:pt x="476" y="428"/>
                  </a:cubicBezTo>
                  <a:cubicBezTo>
                    <a:pt x="476" y="431"/>
                    <a:pt x="477" y="433"/>
                    <a:pt x="477" y="436"/>
                  </a:cubicBezTo>
                  <a:cubicBezTo>
                    <a:pt x="477" y="451"/>
                    <a:pt x="472" y="471"/>
                    <a:pt x="464" y="486"/>
                  </a:cubicBezTo>
                  <a:cubicBezTo>
                    <a:pt x="456" y="502"/>
                    <a:pt x="446" y="513"/>
                    <a:pt x="435" y="518"/>
                  </a:cubicBezTo>
                  <a:cubicBezTo>
                    <a:pt x="432" y="533"/>
                    <a:pt x="423" y="546"/>
                    <a:pt x="408" y="556"/>
                  </a:cubicBezTo>
                  <a:cubicBezTo>
                    <a:pt x="393" y="566"/>
                    <a:pt x="374" y="571"/>
                    <a:pt x="353" y="571"/>
                  </a:cubicBezTo>
                  <a:close/>
                  <a:moveTo>
                    <a:pt x="134" y="492"/>
                  </a:moveTo>
                  <a:cubicBezTo>
                    <a:pt x="193" y="500"/>
                    <a:pt x="216" y="511"/>
                    <a:pt x="238" y="521"/>
                  </a:cubicBezTo>
                  <a:cubicBezTo>
                    <a:pt x="262" y="532"/>
                    <a:pt x="281" y="541"/>
                    <a:pt x="353" y="541"/>
                  </a:cubicBezTo>
                  <a:cubicBezTo>
                    <a:pt x="379" y="541"/>
                    <a:pt x="406" y="530"/>
                    <a:pt x="406" y="505"/>
                  </a:cubicBezTo>
                  <a:cubicBezTo>
                    <a:pt x="406" y="490"/>
                    <a:pt x="406" y="490"/>
                    <a:pt x="406" y="490"/>
                  </a:cubicBezTo>
                  <a:cubicBezTo>
                    <a:pt x="421" y="490"/>
                    <a:pt x="421" y="490"/>
                    <a:pt x="421" y="490"/>
                  </a:cubicBezTo>
                  <a:cubicBezTo>
                    <a:pt x="424" y="490"/>
                    <a:pt x="428" y="487"/>
                    <a:pt x="432" y="482"/>
                  </a:cubicBezTo>
                  <a:cubicBezTo>
                    <a:pt x="437" y="474"/>
                    <a:pt x="442" y="463"/>
                    <a:pt x="444" y="452"/>
                  </a:cubicBezTo>
                  <a:cubicBezTo>
                    <a:pt x="447" y="440"/>
                    <a:pt x="447" y="432"/>
                    <a:pt x="446" y="431"/>
                  </a:cubicBezTo>
                  <a:cubicBezTo>
                    <a:pt x="446" y="432"/>
                    <a:pt x="450" y="436"/>
                    <a:pt x="455" y="436"/>
                  </a:cubicBezTo>
                  <a:cubicBezTo>
                    <a:pt x="455" y="406"/>
                    <a:pt x="455" y="406"/>
                    <a:pt x="455" y="406"/>
                  </a:cubicBezTo>
                  <a:cubicBezTo>
                    <a:pt x="457" y="406"/>
                    <a:pt x="462" y="402"/>
                    <a:pt x="468" y="391"/>
                  </a:cubicBezTo>
                  <a:cubicBezTo>
                    <a:pt x="474" y="379"/>
                    <a:pt x="477" y="364"/>
                    <a:pt x="477" y="352"/>
                  </a:cubicBezTo>
                  <a:cubicBezTo>
                    <a:pt x="477" y="345"/>
                    <a:pt x="476" y="339"/>
                    <a:pt x="474" y="336"/>
                  </a:cubicBezTo>
                  <a:cubicBezTo>
                    <a:pt x="473" y="334"/>
                    <a:pt x="473" y="334"/>
                    <a:pt x="472" y="334"/>
                  </a:cubicBezTo>
                  <a:cubicBezTo>
                    <a:pt x="472" y="304"/>
                    <a:pt x="472" y="304"/>
                    <a:pt x="472" y="304"/>
                  </a:cubicBezTo>
                  <a:cubicBezTo>
                    <a:pt x="473" y="304"/>
                    <a:pt x="477" y="301"/>
                    <a:pt x="481" y="294"/>
                  </a:cubicBezTo>
                  <a:cubicBezTo>
                    <a:pt x="486" y="285"/>
                    <a:pt x="489" y="272"/>
                    <a:pt x="489" y="261"/>
                  </a:cubicBezTo>
                  <a:cubicBezTo>
                    <a:pt x="489" y="252"/>
                    <a:pt x="487" y="244"/>
                    <a:pt x="484" y="239"/>
                  </a:cubicBezTo>
                  <a:cubicBezTo>
                    <a:pt x="481" y="235"/>
                    <a:pt x="477" y="233"/>
                    <a:pt x="472" y="233"/>
                  </a:cubicBezTo>
                  <a:cubicBezTo>
                    <a:pt x="344" y="233"/>
                    <a:pt x="344" y="233"/>
                    <a:pt x="344" y="233"/>
                  </a:cubicBezTo>
                  <a:cubicBezTo>
                    <a:pt x="357" y="210"/>
                    <a:pt x="357" y="210"/>
                    <a:pt x="357" y="210"/>
                  </a:cubicBezTo>
                  <a:cubicBezTo>
                    <a:pt x="418" y="109"/>
                    <a:pt x="410" y="66"/>
                    <a:pt x="401" y="49"/>
                  </a:cubicBezTo>
                  <a:cubicBezTo>
                    <a:pt x="393" y="35"/>
                    <a:pt x="380" y="31"/>
                    <a:pt x="372" y="30"/>
                  </a:cubicBezTo>
                  <a:cubicBezTo>
                    <a:pt x="372" y="30"/>
                    <a:pt x="372" y="31"/>
                    <a:pt x="372" y="31"/>
                  </a:cubicBezTo>
                  <a:cubicBezTo>
                    <a:pt x="378" y="74"/>
                    <a:pt x="352" y="120"/>
                    <a:pt x="296" y="163"/>
                  </a:cubicBezTo>
                  <a:cubicBezTo>
                    <a:pt x="253" y="196"/>
                    <a:pt x="193" y="226"/>
                    <a:pt x="132" y="246"/>
                  </a:cubicBezTo>
                  <a:cubicBezTo>
                    <a:pt x="134" y="492"/>
                    <a:pt x="134" y="492"/>
                    <a:pt x="134" y="492"/>
                  </a:cubicBezTo>
                  <a:close/>
                  <a:moveTo>
                    <a:pt x="49" y="233"/>
                  </a:moveTo>
                  <a:cubicBezTo>
                    <a:pt x="40" y="233"/>
                    <a:pt x="30" y="248"/>
                    <a:pt x="30" y="269"/>
                  </a:cubicBezTo>
                  <a:cubicBezTo>
                    <a:pt x="30" y="471"/>
                    <a:pt x="30" y="471"/>
                    <a:pt x="30" y="471"/>
                  </a:cubicBezTo>
                  <a:cubicBezTo>
                    <a:pt x="30" y="492"/>
                    <a:pt x="40" y="507"/>
                    <a:pt x="49" y="507"/>
                  </a:cubicBezTo>
                  <a:cubicBezTo>
                    <a:pt x="101" y="507"/>
                    <a:pt x="101" y="507"/>
                    <a:pt x="101" y="507"/>
                  </a:cubicBezTo>
                  <a:cubicBezTo>
                    <a:pt x="101" y="233"/>
                    <a:pt x="101" y="233"/>
                    <a:pt x="101" y="233"/>
                  </a:cubicBezTo>
                  <a:cubicBezTo>
                    <a:pt x="49" y="233"/>
                    <a:pt x="49" y="233"/>
                    <a:pt x="49" y="233"/>
                  </a:cubicBezTo>
                  <a:close/>
                </a:path>
              </a:pathLst>
            </a:custGeom>
            <a:solidFill>
              <a:srgbClr val="A5DD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3" name="组 12"/>
          <p:cNvGrpSpPr/>
          <p:nvPr/>
        </p:nvGrpSpPr>
        <p:grpSpPr>
          <a:xfrm>
            <a:off x="1988372" y="1143035"/>
            <a:ext cx="2547687" cy="675978"/>
            <a:chOff x="314876" y="2583818"/>
            <a:chExt cx="2547687" cy="675978"/>
          </a:xfrm>
        </p:grpSpPr>
        <p:sp>
          <p:nvSpPr>
            <p:cNvPr id="34" name="文本框 33"/>
            <p:cNvSpPr txBox="1"/>
            <p:nvPr/>
          </p:nvSpPr>
          <p:spPr>
            <a:xfrm>
              <a:off x="1092704" y="2583818"/>
              <a:ext cx="1769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销售业绩下滑 </a:t>
              </a:r>
            </a:p>
          </p:txBody>
        </p:sp>
        <p:sp>
          <p:nvSpPr>
            <p:cNvPr id="48" name="Freeform 5"/>
            <p:cNvSpPr>
              <a:spLocks noEditPoints="1"/>
            </p:cNvSpPr>
            <p:nvPr/>
          </p:nvSpPr>
          <p:spPr bwMode="auto">
            <a:xfrm flipV="1">
              <a:off x="314876" y="2583818"/>
              <a:ext cx="613068" cy="675978"/>
            </a:xfrm>
            <a:custGeom>
              <a:avLst/>
              <a:gdLst>
                <a:gd name="T0" fmla="*/ 225 w 519"/>
                <a:gd name="T1" fmla="*/ 548 h 571"/>
                <a:gd name="T2" fmla="*/ 132 w 519"/>
                <a:gd name="T3" fmla="*/ 537 h 571"/>
                <a:gd name="T4" fmla="*/ 12 w 519"/>
                <a:gd name="T5" fmla="*/ 516 h 571"/>
                <a:gd name="T6" fmla="*/ 0 w 519"/>
                <a:gd name="T7" fmla="*/ 269 h 571"/>
                <a:gd name="T8" fmla="*/ 49 w 519"/>
                <a:gd name="T9" fmla="*/ 203 h 571"/>
                <a:gd name="T10" fmla="*/ 132 w 519"/>
                <a:gd name="T11" fmla="*/ 214 h 571"/>
                <a:gd name="T12" fmla="*/ 329 w 519"/>
                <a:gd name="T13" fmla="*/ 86 h 571"/>
                <a:gd name="T14" fmla="*/ 349 w 519"/>
                <a:gd name="T15" fmla="*/ 10 h 571"/>
                <a:gd name="T16" fmla="*/ 427 w 519"/>
                <a:gd name="T17" fmla="*/ 34 h 571"/>
                <a:gd name="T18" fmla="*/ 396 w 519"/>
                <a:gd name="T19" fmla="*/ 203 h 571"/>
                <a:gd name="T20" fmla="*/ 509 w 519"/>
                <a:gd name="T21" fmla="*/ 223 h 571"/>
                <a:gd name="T22" fmla="*/ 500 w 519"/>
                <a:gd name="T23" fmla="*/ 320 h 571"/>
                <a:gd name="T24" fmla="*/ 507 w 519"/>
                <a:gd name="T25" fmla="*/ 352 h 571"/>
                <a:gd name="T26" fmla="*/ 476 w 519"/>
                <a:gd name="T27" fmla="*/ 428 h 571"/>
                <a:gd name="T28" fmla="*/ 464 w 519"/>
                <a:gd name="T29" fmla="*/ 486 h 571"/>
                <a:gd name="T30" fmla="*/ 408 w 519"/>
                <a:gd name="T31" fmla="*/ 556 h 571"/>
                <a:gd name="T32" fmla="*/ 134 w 519"/>
                <a:gd name="T33" fmla="*/ 492 h 571"/>
                <a:gd name="T34" fmla="*/ 353 w 519"/>
                <a:gd name="T35" fmla="*/ 541 h 571"/>
                <a:gd name="T36" fmla="*/ 406 w 519"/>
                <a:gd name="T37" fmla="*/ 490 h 571"/>
                <a:gd name="T38" fmla="*/ 432 w 519"/>
                <a:gd name="T39" fmla="*/ 482 h 571"/>
                <a:gd name="T40" fmla="*/ 446 w 519"/>
                <a:gd name="T41" fmla="*/ 431 h 571"/>
                <a:gd name="T42" fmla="*/ 455 w 519"/>
                <a:gd name="T43" fmla="*/ 406 h 571"/>
                <a:gd name="T44" fmla="*/ 477 w 519"/>
                <a:gd name="T45" fmla="*/ 352 h 571"/>
                <a:gd name="T46" fmla="*/ 472 w 519"/>
                <a:gd name="T47" fmla="*/ 334 h 571"/>
                <a:gd name="T48" fmla="*/ 481 w 519"/>
                <a:gd name="T49" fmla="*/ 294 h 571"/>
                <a:gd name="T50" fmla="*/ 484 w 519"/>
                <a:gd name="T51" fmla="*/ 239 h 571"/>
                <a:gd name="T52" fmla="*/ 344 w 519"/>
                <a:gd name="T53" fmla="*/ 233 h 571"/>
                <a:gd name="T54" fmla="*/ 401 w 519"/>
                <a:gd name="T55" fmla="*/ 49 h 571"/>
                <a:gd name="T56" fmla="*/ 372 w 519"/>
                <a:gd name="T57" fmla="*/ 31 h 571"/>
                <a:gd name="T58" fmla="*/ 132 w 519"/>
                <a:gd name="T59" fmla="*/ 246 h 571"/>
                <a:gd name="T60" fmla="*/ 49 w 519"/>
                <a:gd name="T61" fmla="*/ 233 h 571"/>
                <a:gd name="T62" fmla="*/ 30 w 519"/>
                <a:gd name="T63" fmla="*/ 471 h 571"/>
                <a:gd name="T64" fmla="*/ 101 w 519"/>
                <a:gd name="T65" fmla="*/ 507 h 571"/>
                <a:gd name="T66" fmla="*/ 49 w 519"/>
                <a:gd name="T67" fmla="*/ 233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19" h="571">
                  <a:moveTo>
                    <a:pt x="353" y="571"/>
                  </a:moveTo>
                  <a:cubicBezTo>
                    <a:pt x="274" y="571"/>
                    <a:pt x="251" y="560"/>
                    <a:pt x="225" y="548"/>
                  </a:cubicBezTo>
                  <a:cubicBezTo>
                    <a:pt x="206" y="539"/>
                    <a:pt x="184" y="529"/>
                    <a:pt x="132" y="522"/>
                  </a:cubicBezTo>
                  <a:cubicBezTo>
                    <a:pt x="132" y="537"/>
                    <a:pt x="132" y="537"/>
                    <a:pt x="132" y="537"/>
                  </a:cubicBezTo>
                  <a:cubicBezTo>
                    <a:pt x="49" y="537"/>
                    <a:pt x="49" y="537"/>
                    <a:pt x="49" y="537"/>
                  </a:cubicBezTo>
                  <a:cubicBezTo>
                    <a:pt x="35" y="537"/>
                    <a:pt x="22" y="529"/>
                    <a:pt x="12" y="516"/>
                  </a:cubicBezTo>
                  <a:cubicBezTo>
                    <a:pt x="4" y="504"/>
                    <a:pt x="0" y="488"/>
                    <a:pt x="0" y="471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52"/>
                    <a:pt x="4" y="236"/>
                    <a:pt x="12" y="224"/>
                  </a:cubicBezTo>
                  <a:cubicBezTo>
                    <a:pt x="22" y="211"/>
                    <a:pt x="35" y="203"/>
                    <a:pt x="49" y="203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2" y="214"/>
                    <a:pt x="132" y="214"/>
                    <a:pt x="132" y="214"/>
                  </a:cubicBezTo>
                  <a:cubicBezTo>
                    <a:pt x="187" y="195"/>
                    <a:pt x="239" y="169"/>
                    <a:pt x="278" y="139"/>
                  </a:cubicBezTo>
                  <a:cubicBezTo>
                    <a:pt x="301" y="122"/>
                    <a:pt x="318" y="104"/>
                    <a:pt x="329" y="86"/>
                  </a:cubicBezTo>
                  <a:cubicBezTo>
                    <a:pt x="340" y="68"/>
                    <a:pt x="344" y="51"/>
                    <a:pt x="342" y="36"/>
                  </a:cubicBezTo>
                  <a:cubicBezTo>
                    <a:pt x="340" y="27"/>
                    <a:pt x="343" y="17"/>
                    <a:pt x="349" y="10"/>
                  </a:cubicBezTo>
                  <a:cubicBezTo>
                    <a:pt x="355" y="4"/>
                    <a:pt x="363" y="0"/>
                    <a:pt x="370" y="0"/>
                  </a:cubicBezTo>
                  <a:cubicBezTo>
                    <a:pt x="388" y="0"/>
                    <a:pt x="413" y="9"/>
                    <a:pt x="427" y="34"/>
                  </a:cubicBezTo>
                  <a:cubicBezTo>
                    <a:pt x="438" y="52"/>
                    <a:pt x="440" y="77"/>
                    <a:pt x="434" y="106"/>
                  </a:cubicBezTo>
                  <a:cubicBezTo>
                    <a:pt x="429" y="134"/>
                    <a:pt x="416" y="166"/>
                    <a:pt x="396" y="203"/>
                  </a:cubicBezTo>
                  <a:cubicBezTo>
                    <a:pt x="472" y="203"/>
                    <a:pt x="472" y="203"/>
                    <a:pt x="472" y="203"/>
                  </a:cubicBezTo>
                  <a:cubicBezTo>
                    <a:pt x="487" y="203"/>
                    <a:pt x="501" y="210"/>
                    <a:pt x="509" y="223"/>
                  </a:cubicBezTo>
                  <a:cubicBezTo>
                    <a:pt x="515" y="233"/>
                    <a:pt x="519" y="246"/>
                    <a:pt x="519" y="261"/>
                  </a:cubicBezTo>
                  <a:cubicBezTo>
                    <a:pt x="519" y="283"/>
                    <a:pt x="512" y="306"/>
                    <a:pt x="500" y="320"/>
                  </a:cubicBezTo>
                  <a:cubicBezTo>
                    <a:pt x="500" y="320"/>
                    <a:pt x="500" y="321"/>
                    <a:pt x="501" y="321"/>
                  </a:cubicBezTo>
                  <a:cubicBezTo>
                    <a:pt x="505" y="329"/>
                    <a:pt x="507" y="339"/>
                    <a:pt x="507" y="352"/>
                  </a:cubicBezTo>
                  <a:cubicBezTo>
                    <a:pt x="507" y="369"/>
                    <a:pt x="503" y="388"/>
                    <a:pt x="495" y="404"/>
                  </a:cubicBezTo>
                  <a:cubicBezTo>
                    <a:pt x="490" y="415"/>
                    <a:pt x="483" y="423"/>
                    <a:pt x="476" y="428"/>
                  </a:cubicBezTo>
                  <a:cubicBezTo>
                    <a:pt x="476" y="431"/>
                    <a:pt x="477" y="433"/>
                    <a:pt x="477" y="436"/>
                  </a:cubicBezTo>
                  <a:cubicBezTo>
                    <a:pt x="477" y="451"/>
                    <a:pt x="472" y="471"/>
                    <a:pt x="464" y="486"/>
                  </a:cubicBezTo>
                  <a:cubicBezTo>
                    <a:pt x="456" y="502"/>
                    <a:pt x="446" y="513"/>
                    <a:pt x="435" y="518"/>
                  </a:cubicBezTo>
                  <a:cubicBezTo>
                    <a:pt x="432" y="533"/>
                    <a:pt x="423" y="546"/>
                    <a:pt x="408" y="556"/>
                  </a:cubicBezTo>
                  <a:cubicBezTo>
                    <a:pt x="393" y="566"/>
                    <a:pt x="374" y="571"/>
                    <a:pt x="353" y="571"/>
                  </a:cubicBezTo>
                  <a:close/>
                  <a:moveTo>
                    <a:pt x="134" y="492"/>
                  </a:moveTo>
                  <a:cubicBezTo>
                    <a:pt x="193" y="500"/>
                    <a:pt x="216" y="511"/>
                    <a:pt x="238" y="521"/>
                  </a:cubicBezTo>
                  <a:cubicBezTo>
                    <a:pt x="262" y="532"/>
                    <a:pt x="281" y="541"/>
                    <a:pt x="353" y="541"/>
                  </a:cubicBezTo>
                  <a:cubicBezTo>
                    <a:pt x="379" y="541"/>
                    <a:pt x="406" y="530"/>
                    <a:pt x="406" y="505"/>
                  </a:cubicBezTo>
                  <a:cubicBezTo>
                    <a:pt x="406" y="490"/>
                    <a:pt x="406" y="490"/>
                    <a:pt x="406" y="490"/>
                  </a:cubicBezTo>
                  <a:cubicBezTo>
                    <a:pt x="421" y="490"/>
                    <a:pt x="421" y="490"/>
                    <a:pt x="421" y="490"/>
                  </a:cubicBezTo>
                  <a:cubicBezTo>
                    <a:pt x="424" y="490"/>
                    <a:pt x="428" y="487"/>
                    <a:pt x="432" y="482"/>
                  </a:cubicBezTo>
                  <a:cubicBezTo>
                    <a:pt x="437" y="474"/>
                    <a:pt x="442" y="463"/>
                    <a:pt x="444" y="452"/>
                  </a:cubicBezTo>
                  <a:cubicBezTo>
                    <a:pt x="447" y="440"/>
                    <a:pt x="447" y="432"/>
                    <a:pt x="446" y="431"/>
                  </a:cubicBezTo>
                  <a:cubicBezTo>
                    <a:pt x="446" y="432"/>
                    <a:pt x="450" y="436"/>
                    <a:pt x="455" y="436"/>
                  </a:cubicBezTo>
                  <a:cubicBezTo>
                    <a:pt x="455" y="406"/>
                    <a:pt x="455" y="406"/>
                    <a:pt x="455" y="406"/>
                  </a:cubicBezTo>
                  <a:cubicBezTo>
                    <a:pt x="457" y="406"/>
                    <a:pt x="462" y="402"/>
                    <a:pt x="468" y="391"/>
                  </a:cubicBezTo>
                  <a:cubicBezTo>
                    <a:pt x="474" y="379"/>
                    <a:pt x="477" y="364"/>
                    <a:pt x="477" y="352"/>
                  </a:cubicBezTo>
                  <a:cubicBezTo>
                    <a:pt x="477" y="345"/>
                    <a:pt x="476" y="339"/>
                    <a:pt x="474" y="336"/>
                  </a:cubicBezTo>
                  <a:cubicBezTo>
                    <a:pt x="473" y="334"/>
                    <a:pt x="473" y="334"/>
                    <a:pt x="472" y="334"/>
                  </a:cubicBezTo>
                  <a:cubicBezTo>
                    <a:pt x="472" y="304"/>
                    <a:pt x="472" y="304"/>
                    <a:pt x="472" y="304"/>
                  </a:cubicBezTo>
                  <a:cubicBezTo>
                    <a:pt x="473" y="304"/>
                    <a:pt x="477" y="301"/>
                    <a:pt x="481" y="294"/>
                  </a:cubicBezTo>
                  <a:cubicBezTo>
                    <a:pt x="486" y="285"/>
                    <a:pt x="489" y="272"/>
                    <a:pt x="489" y="261"/>
                  </a:cubicBezTo>
                  <a:cubicBezTo>
                    <a:pt x="489" y="252"/>
                    <a:pt x="487" y="244"/>
                    <a:pt x="484" y="239"/>
                  </a:cubicBezTo>
                  <a:cubicBezTo>
                    <a:pt x="481" y="235"/>
                    <a:pt x="477" y="233"/>
                    <a:pt x="472" y="233"/>
                  </a:cubicBezTo>
                  <a:cubicBezTo>
                    <a:pt x="344" y="233"/>
                    <a:pt x="344" y="233"/>
                    <a:pt x="344" y="233"/>
                  </a:cubicBezTo>
                  <a:cubicBezTo>
                    <a:pt x="357" y="210"/>
                    <a:pt x="357" y="210"/>
                    <a:pt x="357" y="210"/>
                  </a:cubicBezTo>
                  <a:cubicBezTo>
                    <a:pt x="418" y="109"/>
                    <a:pt x="410" y="66"/>
                    <a:pt x="401" y="49"/>
                  </a:cubicBezTo>
                  <a:cubicBezTo>
                    <a:pt x="393" y="35"/>
                    <a:pt x="380" y="31"/>
                    <a:pt x="372" y="30"/>
                  </a:cubicBezTo>
                  <a:cubicBezTo>
                    <a:pt x="372" y="30"/>
                    <a:pt x="372" y="31"/>
                    <a:pt x="372" y="31"/>
                  </a:cubicBezTo>
                  <a:cubicBezTo>
                    <a:pt x="378" y="74"/>
                    <a:pt x="352" y="120"/>
                    <a:pt x="296" y="163"/>
                  </a:cubicBezTo>
                  <a:cubicBezTo>
                    <a:pt x="253" y="196"/>
                    <a:pt x="193" y="226"/>
                    <a:pt x="132" y="246"/>
                  </a:cubicBezTo>
                  <a:cubicBezTo>
                    <a:pt x="134" y="492"/>
                    <a:pt x="134" y="492"/>
                    <a:pt x="134" y="492"/>
                  </a:cubicBezTo>
                  <a:close/>
                  <a:moveTo>
                    <a:pt x="49" y="233"/>
                  </a:moveTo>
                  <a:cubicBezTo>
                    <a:pt x="40" y="233"/>
                    <a:pt x="30" y="248"/>
                    <a:pt x="30" y="269"/>
                  </a:cubicBezTo>
                  <a:cubicBezTo>
                    <a:pt x="30" y="471"/>
                    <a:pt x="30" y="471"/>
                    <a:pt x="30" y="471"/>
                  </a:cubicBezTo>
                  <a:cubicBezTo>
                    <a:pt x="30" y="492"/>
                    <a:pt x="40" y="507"/>
                    <a:pt x="49" y="507"/>
                  </a:cubicBezTo>
                  <a:cubicBezTo>
                    <a:pt x="101" y="507"/>
                    <a:pt x="101" y="507"/>
                    <a:pt x="101" y="507"/>
                  </a:cubicBezTo>
                  <a:cubicBezTo>
                    <a:pt x="101" y="233"/>
                    <a:pt x="101" y="233"/>
                    <a:pt x="101" y="233"/>
                  </a:cubicBezTo>
                  <a:cubicBezTo>
                    <a:pt x="49" y="233"/>
                    <a:pt x="49" y="233"/>
                    <a:pt x="49" y="233"/>
                  </a:cubicBezTo>
                  <a:close/>
                </a:path>
              </a:pathLst>
            </a:custGeom>
            <a:solidFill>
              <a:srgbClr val="A5DD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725490" y="4001887"/>
            <a:ext cx="2736292" cy="675978"/>
            <a:chOff x="298714" y="4003377"/>
            <a:chExt cx="2736292" cy="675978"/>
          </a:xfrm>
        </p:grpSpPr>
        <p:sp>
          <p:nvSpPr>
            <p:cNvPr id="36" name="文本框 35"/>
            <p:cNvSpPr txBox="1"/>
            <p:nvPr/>
          </p:nvSpPr>
          <p:spPr>
            <a:xfrm>
              <a:off x="1092704" y="4003377"/>
              <a:ext cx="19423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卖场层层盘剥 </a:t>
              </a:r>
            </a:p>
          </p:txBody>
        </p:sp>
        <p:sp>
          <p:nvSpPr>
            <p:cNvPr id="49" name="Freeform 5"/>
            <p:cNvSpPr>
              <a:spLocks noEditPoints="1"/>
            </p:cNvSpPr>
            <p:nvPr/>
          </p:nvSpPr>
          <p:spPr bwMode="auto">
            <a:xfrm flipV="1">
              <a:off x="298714" y="4003377"/>
              <a:ext cx="613068" cy="675978"/>
            </a:xfrm>
            <a:custGeom>
              <a:avLst/>
              <a:gdLst>
                <a:gd name="T0" fmla="*/ 225 w 519"/>
                <a:gd name="T1" fmla="*/ 548 h 571"/>
                <a:gd name="T2" fmla="*/ 132 w 519"/>
                <a:gd name="T3" fmla="*/ 537 h 571"/>
                <a:gd name="T4" fmla="*/ 12 w 519"/>
                <a:gd name="T5" fmla="*/ 516 h 571"/>
                <a:gd name="T6" fmla="*/ 0 w 519"/>
                <a:gd name="T7" fmla="*/ 269 h 571"/>
                <a:gd name="T8" fmla="*/ 49 w 519"/>
                <a:gd name="T9" fmla="*/ 203 h 571"/>
                <a:gd name="T10" fmla="*/ 132 w 519"/>
                <a:gd name="T11" fmla="*/ 214 h 571"/>
                <a:gd name="T12" fmla="*/ 329 w 519"/>
                <a:gd name="T13" fmla="*/ 86 h 571"/>
                <a:gd name="T14" fmla="*/ 349 w 519"/>
                <a:gd name="T15" fmla="*/ 10 h 571"/>
                <a:gd name="T16" fmla="*/ 427 w 519"/>
                <a:gd name="T17" fmla="*/ 34 h 571"/>
                <a:gd name="T18" fmla="*/ 396 w 519"/>
                <a:gd name="T19" fmla="*/ 203 h 571"/>
                <a:gd name="T20" fmla="*/ 509 w 519"/>
                <a:gd name="T21" fmla="*/ 223 h 571"/>
                <a:gd name="T22" fmla="*/ 500 w 519"/>
                <a:gd name="T23" fmla="*/ 320 h 571"/>
                <a:gd name="T24" fmla="*/ 507 w 519"/>
                <a:gd name="T25" fmla="*/ 352 h 571"/>
                <a:gd name="T26" fmla="*/ 476 w 519"/>
                <a:gd name="T27" fmla="*/ 428 h 571"/>
                <a:gd name="T28" fmla="*/ 464 w 519"/>
                <a:gd name="T29" fmla="*/ 486 h 571"/>
                <a:gd name="T30" fmla="*/ 408 w 519"/>
                <a:gd name="T31" fmla="*/ 556 h 571"/>
                <a:gd name="T32" fmla="*/ 134 w 519"/>
                <a:gd name="T33" fmla="*/ 492 h 571"/>
                <a:gd name="T34" fmla="*/ 353 w 519"/>
                <a:gd name="T35" fmla="*/ 541 h 571"/>
                <a:gd name="T36" fmla="*/ 406 w 519"/>
                <a:gd name="T37" fmla="*/ 490 h 571"/>
                <a:gd name="T38" fmla="*/ 432 w 519"/>
                <a:gd name="T39" fmla="*/ 482 h 571"/>
                <a:gd name="T40" fmla="*/ 446 w 519"/>
                <a:gd name="T41" fmla="*/ 431 h 571"/>
                <a:gd name="T42" fmla="*/ 455 w 519"/>
                <a:gd name="T43" fmla="*/ 406 h 571"/>
                <a:gd name="T44" fmla="*/ 477 w 519"/>
                <a:gd name="T45" fmla="*/ 352 h 571"/>
                <a:gd name="T46" fmla="*/ 472 w 519"/>
                <a:gd name="T47" fmla="*/ 334 h 571"/>
                <a:gd name="T48" fmla="*/ 481 w 519"/>
                <a:gd name="T49" fmla="*/ 294 h 571"/>
                <a:gd name="T50" fmla="*/ 484 w 519"/>
                <a:gd name="T51" fmla="*/ 239 h 571"/>
                <a:gd name="T52" fmla="*/ 344 w 519"/>
                <a:gd name="T53" fmla="*/ 233 h 571"/>
                <a:gd name="T54" fmla="*/ 401 w 519"/>
                <a:gd name="T55" fmla="*/ 49 h 571"/>
                <a:gd name="T56" fmla="*/ 372 w 519"/>
                <a:gd name="T57" fmla="*/ 31 h 571"/>
                <a:gd name="T58" fmla="*/ 132 w 519"/>
                <a:gd name="T59" fmla="*/ 246 h 571"/>
                <a:gd name="T60" fmla="*/ 49 w 519"/>
                <a:gd name="T61" fmla="*/ 233 h 571"/>
                <a:gd name="T62" fmla="*/ 30 w 519"/>
                <a:gd name="T63" fmla="*/ 471 h 571"/>
                <a:gd name="T64" fmla="*/ 101 w 519"/>
                <a:gd name="T65" fmla="*/ 507 h 571"/>
                <a:gd name="T66" fmla="*/ 49 w 519"/>
                <a:gd name="T67" fmla="*/ 233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19" h="571">
                  <a:moveTo>
                    <a:pt x="353" y="571"/>
                  </a:moveTo>
                  <a:cubicBezTo>
                    <a:pt x="274" y="571"/>
                    <a:pt x="251" y="560"/>
                    <a:pt x="225" y="548"/>
                  </a:cubicBezTo>
                  <a:cubicBezTo>
                    <a:pt x="206" y="539"/>
                    <a:pt x="184" y="529"/>
                    <a:pt x="132" y="522"/>
                  </a:cubicBezTo>
                  <a:cubicBezTo>
                    <a:pt x="132" y="537"/>
                    <a:pt x="132" y="537"/>
                    <a:pt x="132" y="537"/>
                  </a:cubicBezTo>
                  <a:cubicBezTo>
                    <a:pt x="49" y="537"/>
                    <a:pt x="49" y="537"/>
                    <a:pt x="49" y="537"/>
                  </a:cubicBezTo>
                  <a:cubicBezTo>
                    <a:pt x="35" y="537"/>
                    <a:pt x="22" y="529"/>
                    <a:pt x="12" y="516"/>
                  </a:cubicBezTo>
                  <a:cubicBezTo>
                    <a:pt x="4" y="504"/>
                    <a:pt x="0" y="488"/>
                    <a:pt x="0" y="471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52"/>
                    <a:pt x="4" y="236"/>
                    <a:pt x="12" y="224"/>
                  </a:cubicBezTo>
                  <a:cubicBezTo>
                    <a:pt x="22" y="211"/>
                    <a:pt x="35" y="203"/>
                    <a:pt x="49" y="203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2" y="214"/>
                    <a:pt x="132" y="214"/>
                    <a:pt x="132" y="214"/>
                  </a:cubicBezTo>
                  <a:cubicBezTo>
                    <a:pt x="187" y="195"/>
                    <a:pt x="239" y="169"/>
                    <a:pt x="278" y="139"/>
                  </a:cubicBezTo>
                  <a:cubicBezTo>
                    <a:pt x="301" y="122"/>
                    <a:pt x="318" y="104"/>
                    <a:pt x="329" y="86"/>
                  </a:cubicBezTo>
                  <a:cubicBezTo>
                    <a:pt x="340" y="68"/>
                    <a:pt x="344" y="51"/>
                    <a:pt x="342" y="36"/>
                  </a:cubicBezTo>
                  <a:cubicBezTo>
                    <a:pt x="340" y="27"/>
                    <a:pt x="343" y="17"/>
                    <a:pt x="349" y="10"/>
                  </a:cubicBezTo>
                  <a:cubicBezTo>
                    <a:pt x="355" y="4"/>
                    <a:pt x="363" y="0"/>
                    <a:pt x="370" y="0"/>
                  </a:cubicBezTo>
                  <a:cubicBezTo>
                    <a:pt x="388" y="0"/>
                    <a:pt x="413" y="9"/>
                    <a:pt x="427" y="34"/>
                  </a:cubicBezTo>
                  <a:cubicBezTo>
                    <a:pt x="438" y="52"/>
                    <a:pt x="440" y="77"/>
                    <a:pt x="434" y="106"/>
                  </a:cubicBezTo>
                  <a:cubicBezTo>
                    <a:pt x="429" y="134"/>
                    <a:pt x="416" y="166"/>
                    <a:pt x="396" y="203"/>
                  </a:cubicBezTo>
                  <a:cubicBezTo>
                    <a:pt x="472" y="203"/>
                    <a:pt x="472" y="203"/>
                    <a:pt x="472" y="203"/>
                  </a:cubicBezTo>
                  <a:cubicBezTo>
                    <a:pt x="487" y="203"/>
                    <a:pt x="501" y="210"/>
                    <a:pt x="509" y="223"/>
                  </a:cubicBezTo>
                  <a:cubicBezTo>
                    <a:pt x="515" y="233"/>
                    <a:pt x="519" y="246"/>
                    <a:pt x="519" y="261"/>
                  </a:cubicBezTo>
                  <a:cubicBezTo>
                    <a:pt x="519" y="283"/>
                    <a:pt x="512" y="306"/>
                    <a:pt x="500" y="320"/>
                  </a:cubicBezTo>
                  <a:cubicBezTo>
                    <a:pt x="500" y="320"/>
                    <a:pt x="500" y="321"/>
                    <a:pt x="501" y="321"/>
                  </a:cubicBezTo>
                  <a:cubicBezTo>
                    <a:pt x="505" y="329"/>
                    <a:pt x="507" y="339"/>
                    <a:pt x="507" y="352"/>
                  </a:cubicBezTo>
                  <a:cubicBezTo>
                    <a:pt x="507" y="369"/>
                    <a:pt x="503" y="388"/>
                    <a:pt x="495" y="404"/>
                  </a:cubicBezTo>
                  <a:cubicBezTo>
                    <a:pt x="490" y="415"/>
                    <a:pt x="483" y="423"/>
                    <a:pt x="476" y="428"/>
                  </a:cubicBezTo>
                  <a:cubicBezTo>
                    <a:pt x="476" y="431"/>
                    <a:pt x="477" y="433"/>
                    <a:pt x="477" y="436"/>
                  </a:cubicBezTo>
                  <a:cubicBezTo>
                    <a:pt x="477" y="451"/>
                    <a:pt x="472" y="471"/>
                    <a:pt x="464" y="486"/>
                  </a:cubicBezTo>
                  <a:cubicBezTo>
                    <a:pt x="456" y="502"/>
                    <a:pt x="446" y="513"/>
                    <a:pt x="435" y="518"/>
                  </a:cubicBezTo>
                  <a:cubicBezTo>
                    <a:pt x="432" y="533"/>
                    <a:pt x="423" y="546"/>
                    <a:pt x="408" y="556"/>
                  </a:cubicBezTo>
                  <a:cubicBezTo>
                    <a:pt x="393" y="566"/>
                    <a:pt x="374" y="571"/>
                    <a:pt x="353" y="571"/>
                  </a:cubicBezTo>
                  <a:close/>
                  <a:moveTo>
                    <a:pt x="134" y="492"/>
                  </a:moveTo>
                  <a:cubicBezTo>
                    <a:pt x="193" y="500"/>
                    <a:pt x="216" y="511"/>
                    <a:pt x="238" y="521"/>
                  </a:cubicBezTo>
                  <a:cubicBezTo>
                    <a:pt x="262" y="532"/>
                    <a:pt x="281" y="541"/>
                    <a:pt x="353" y="541"/>
                  </a:cubicBezTo>
                  <a:cubicBezTo>
                    <a:pt x="379" y="541"/>
                    <a:pt x="406" y="530"/>
                    <a:pt x="406" y="505"/>
                  </a:cubicBezTo>
                  <a:cubicBezTo>
                    <a:pt x="406" y="490"/>
                    <a:pt x="406" y="490"/>
                    <a:pt x="406" y="490"/>
                  </a:cubicBezTo>
                  <a:cubicBezTo>
                    <a:pt x="421" y="490"/>
                    <a:pt x="421" y="490"/>
                    <a:pt x="421" y="490"/>
                  </a:cubicBezTo>
                  <a:cubicBezTo>
                    <a:pt x="424" y="490"/>
                    <a:pt x="428" y="487"/>
                    <a:pt x="432" y="482"/>
                  </a:cubicBezTo>
                  <a:cubicBezTo>
                    <a:pt x="437" y="474"/>
                    <a:pt x="442" y="463"/>
                    <a:pt x="444" y="452"/>
                  </a:cubicBezTo>
                  <a:cubicBezTo>
                    <a:pt x="447" y="440"/>
                    <a:pt x="447" y="432"/>
                    <a:pt x="446" y="431"/>
                  </a:cubicBezTo>
                  <a:cubicBezTo>
                    <a:pt x="446" y="432"/>
                    <a:pt x="450" y="436"/>
                    <a:pt x="455" y="436"/>
                  </a:cubicBezTo>
                  <a:cubicBezTo>
                    <a:pt x="455" y="406"/>
                    <a:pt x="455" y="406"/>
                    <a:pt x="455" y="406"/>
                  </a:cubicBezTo>
                  <a:cubicBezTo>
                    <a:pt x="457" y="406"/>
                    <a:pt x="462" y="402"/>
                    <a:pt x="468" y="391"/>
                  </a:cubicBezTo>
                  <a:cubicBezTo>
                    <a:pt x="474" y="379"/>
                    <a:pt x="477" y="364"/>
                    <a:pt x="477" y="352"/>
                  </a:cubicBezTo>
                  <a:cubicBezTo>
                    <a:pt x="477" y="345"/>
                    <a:pt x="476" y="339"/>
                    <a:pt x="474" y="336"/>
                  </a:cubicBezTo>
                  <a:cubicBezTo>
                    <a:pt x="473" y="334"/>
                    <a:pt x="473" y="334"/>
                    <a:pt x="472" y="334"/>
                  </a:cubicBezTo>
                  <a:cubicBezTo>
                    <a:pt x="472" y="304"/>
                    <a:pt x="472" y="304"/>
                    <a:pt x="472" y="304"/>
                  </a:cubicBezTo>
                  <a:cubicBezTo>
                    <a:pt x="473" y="304"/>
                    <a:pt x="477" y="301"/>
                    <a:pt x="481" y="294"/>
                  </a:cubicBezTo>
                  <a:cubicBezTo>
                    <a:pt x="486" y="285"/>
                    <a:pt x="489" y="272"/>
                    <a:pt x="489" y="261"/>
                  </a:cubicBezTo>
                  <a:cubicBezTo>
                    <a:pt x="489" y="252"/>
                    <a:pt x="487" y="244"/>
                    <a:pt x="484" y="239"/>
                  </a:cubicBezTo>
                  <a:cubicBezTo>
                    <a:pt x="481" y="235"/>
                    <a:pt x="477" y="233"/>
                    <a:pt x="472" y="233"/>
                  </a:cubicBezTo>
                  <a:cubicBezTo>
                    <a:pt x="344" y="233"/>
                    <a:pt x="344" y="233"/>
                    <a:pt x="344" y="233"/>
                  </a:cubicBezTo>
                  <a:cubicBezTo>
                    <a:pt x="357" y="210"/>
                    <a:pt x="357" y="210"/>
                    <a:pt x="357" y="210"/>
                  </a:cubicBezTo>
                  <a:cubicBezTo>
                    <a:pt x="418" y="109"/>
                    <a:pt x="410" y="66"/>
                    <a:pt x="401" y="49"/>
                  </a:cubicBezTo>
                  <a:cubicBezTo>
                    <a:pt x="393" y="35"/>
                    <a:pt x="380" y="31"/>
                    <a:pt x="372" y="30"/>
                  </a:cubicBezTo>
                  <a:cubicBezTo>
                    <a:pt x="372" y="30"/>
                    <a:pt x="372" y="31"/>
                    <a:pt x="372" y="31"/>
                  </a:cubicBezTo>
                  <a:cubicBezTo>
                    <a:pt x="378" y="74"/>
                    <a:pt x="352" y="120"/>
                    <a:pt x="296" y="163"/>
                  </a:cubicBezTo>
                  <a:cubicBezTo>
                    <a:pt x="253" y="196"/>
                    <a:pt x="193" y="226"/>
                    <a:pt x="132" y="246"/>
                  </a:cubicBezTo>
                  <a:cubicBezTo>
                    <a:pt x="134" y="492"/>
                    <a:pt x="134" y="492"/>
                    <a:pt x="134" y="492"/>
                  </a:cubicBezTo>
                  <a:close/>
                  <a:moveTo>
                    <a:pt x="49" y="233"/>
                  </a:moveTo>
                  <a:cubicBezTo>
                    <a:pt x="40" y="233"/>
                    <a:pt x="30" y="248"/>
                    <a:pt x="30" y="269"/>
                  </a:cubicBezTo>
                  <a:cubicBezTo>
                    <a:pt x="30" y="471"/>
                    <a:pt x="30" y="471"/>
                    <a:pt x="30" y="471"/>
                  </a:cubicBezTo>
                  <a:cubicBezTo>
                    <a:pt x="30" y="492"/>
                    <a:pt x="40" y="507"/>
                    <a:pt x="49" y="507"/>
                  </a:cubicBezTo>
                  <a:cubicBezTo>
                    <a:pt x="101" y="507"/>
                    <a:pt x="101" y="507"/>
                    <a:pt x="101" y="507"/>
                  </a:cubicBezTo>
                  <a:cubicBezTo>
                    <a:pt x="101" y="233"/>
                    <a:pt x="101" y="233"/>
                    <a:pt x="101" y="233"/>
                  </a:cubicBezTo>
                  <a:cubicBezTo>
                    <a:pt x="49" y="233"/>
                    <a:pt x="49" y="233"/>
                    <a:pt x="49" y="233"/>
                  </a:cubicBezTo>
                  <a:close/>
                </a:path>
              </a:pathLst>
            </a:custGeom>
            <a:solidFill>
              <a:srgbClr val="A5DD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1988372" y="5177089"/>
            <a:ext cx="2586984" cy="675978"/>
            <a:chOff x="1454929" y="5200802"/>
            <a:chExt cx="2586984" cy="675978"/>
          </a:xfrm>
        </p:grpSpPr>
        <p:sp>
          <p:nvSpPr>
            <p:cNvPr id="19" name="Freeform 5"/>
            <p:cNvSpPr>
              <a:spLocks noEditPoints="1"/>
            </p:cNvSpPr>
            <p:nvPr/>
          </p:nvSpPr>
          <p:spPr bwMode="auto">
            <a:xfrm>
              <a:off x="1454929" y="5200802"/>
              <a:ext cx="613068" cy="675978"/>
            </a:xfrm>
            <a:custGeom>
              <a:avLst/>
              <a:gdLst>
                <a:gd name="T0" fmla="*/ 225 w 519"/>
                <a:gd name="T1" fmla="*/ 548 h 571"/>
                <a:gd name="T2" fmla="*/ 132 w 519"/>
                <a:gd name="T3" fmla="*/ 537 h 571"/>
                <a:gd name="T4" fmla="*/ 12 w 519"/>
                <a:gd name="T5" fmla="*/ 516 h 571"/>
                <a:gd name="T6" fmla="*/ 0 w 519"/>
                <a:gd name="T7" fmla="*/ 269 h 571"/>
                <a:gd name="T8" fmla="*/ 49 w 519"/>
                <a:gd name="T9" fmla="*/ 203 h 571"/>
                <a:gd name="T10" fmla="*/ 132 w 519"/>
                <a:gd name="T11" fmla="*/ 214 h 571"/>
                <a:gd name="T12" fmla="*/ 329 w 519"/>
                <a:gd name="T13" fmla="*/ 86 h 571"/>
                <a:gd name="T14" fmla="*/ 349 w 519"/>
                <a:gd name="T15" fmla="*/ 10 h 571"/>
                <a:gd name="T16" fmla="*/ 427 w 519"/>
                <a:gd name="T17" fmla="*/ 34 h 571"/>
                <a:gd name="T18" fmla="*/ 396 w 519"/>
                <a:gd name="T19" fmla="*/ 203 h 571"/>
                <a:gd name="T20" fmla="*/ 509 w 519"/>
                <a:gd name="T21" fmla="*/ 223 h 571"/>
                <a:gd name="T22" fmla="*/ 500 w 519"/>
                <a:gd name="T23" fmla="*/ 320 h 571"/>
                <a:gd name="T24" fmla="*/ 507 w 519"/>
                <a:gd name="T25" fmla="*/ 352 h 571"/>
                <a:gd name="T26" fmla="*/ 476 w 519"/>
                <a:gd name="T27" fmla="*/ 428 h 571"/>
                <a:gd name="T28" fmla="*/ 464 w 519"/>
                <a:gd name="T29" fmla="*/ 486 h 571"/>
                <a:gd name="T30" fmla="*/ 408 w 519"/>
                <a:gd name="T31" fmla="*/ 556 h 571"/>
                <a:gd name="T32" fmla="*/ 134 w 519"/>
                <a:gd name="T33" fmla="*/ 492 h 571"/>
                <a:gd name="T34" fmla="*/ 353 w 519"/>
                <a:gd name="T35" fmla="*/ 541 h 571"/>
                <a:gd name="T36" fmla="*/ 406 w 519"/>
                <a:gd name="T37" fmla="*/ 490 h 571"/>
                <a:gd name="T38" fmla="*/ 432 w 519"/>
                <a:gd name="T39" fmla="*/ 482 h 571"/>
                <a:gd name="T40" fmla="*/ 446 w 519"/>
                <a:gd name="T41" fmla="*/ 431 h 571"/>
                <a:gd name="T42" fmla="*/ 455 w 519"/>
                <a:gd name="T43" fmla="*/ 406 h 571"/>
                <a:gd name="T44" fmla="*/ 477 w 519"/>
                <a:gd name="T45" fmla="*/ 352 h 571"/>
                <a:gd name="T46" fmla="*/ 472 w 519"/>
                <a:gd name="T47" fmla="*/ 334 h 571"/>
                <a:gd name="T48" fmla="*/ 481 w 519"/>
                <a:gd name="T49" fmla="*/ 294 h 571"/>
                <a:gd name="T50" fmla="*/ 484 w 519"/>
                <a:gd name="T51" fmla="*/ 239 h 571"/>
                <a:gd name="T52" fmla="*/ 344 w 519"/>
                <a:gd name="T53" fmla="*/ 233 h 571"/>
                <a:gd name="T54" fmla="*/ 401 w 519"/>
                <a:gd name="T55" fmla="*/ 49 h 571"/>
                <a:gd name="T56" fmla="*/ 372 w 519"/>
                <a:gd name="T57" fmla="*/ 31 h 571"/>
                <a:gd name="T58" fmla="*/ 132 w 519"/>
                <a:gd name="T59" fmla="*/ 246 h 571"/>
                <a:gd name="T60" fmla="*/ 49 w 519"/>
                <a:gd name="T61" fmla="*/ 233 h 571"/>
                <a:gd name="T62" fmla="*/ 30 w 519"/>
                <a:gd name="T63" fmla="*/ 471 h 571"/>
                <a:gd name="T64" fmla="*/ 101 w 519"/>
                <a:gd name="T65" fmla="*/ 507 h 571"/>
                <a:gd name="T66" fmla="*/ 49 w 519"/>
                <a:gd name="T67" fmla="*/ 233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19" h="571">
                  <a:moveTo>
                    <a:pt x="353" y="571"/>
                  </a:moveTo>
                  <a:cubicBezTo>
                    <a:pt x="274" y="571"/>
                    <a:pt x="251" y="560"/>
                    <a:pt x="225" y="548"/>
                  </a:cubicBezTo>
                  <a:cubicBezTo>
                    <a:pt x="206" y="539"/>
                    <a:pt x="184" y="529"/>
                    <a:pt x="132" y="522"/>
                  </a:cubicBezTo>
                  <a:cubicBezTo>
                    <a:pt x="132" y="537"/>
                    <a:pt x="132" y="537"/>
                    <a:pt x="132" y="537"/>
                  </a:cubicBezTo>
                  <a:cubicBezTo>
                    <a:pt x="49" y="537"/>
                    <a:pt x="49" y="537"/>
                    <a:pt x="49" y="537"/>
                  </a:cubicBezTo>
                  <a:cubicBezTo>
                    <a:pt x="35" y="537"/>
                    <a:pt x="22" y="529"/>
                    <a:pt x="12" y="516"/>
                  </a:cubicBezTo>
                  <a:cubicBezTo>
                    <a:pt x="4" y="504"/>
                    <a:pt x="0" y="488"/>
                    <a:pt x="0" y="471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52"/>
                    <a:pt x="4" y="236"/>
                    <a:pt x="12" y="224"/>
                  </a:cubicBezTo>
                  <a:cubicBezTo>
                    <a:pt x="22" y="211"/>
                    <a:pt x="35" y="203"/>
                    <a:pt x="49" y="203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2" y="214"/>
                    <a:pt x="132" y="214"/>
                    <a:pt x="132" y="214"/>
                  </a:cubicBezTo>
                  <a:cubicBezTo>
                    <a:pt x="187" y="195"/>
                    <a:pt x="239" y="169"/>
                    <a:pt x="278" y="139"/>
                  </a:cubicBezTo>
                  <a:cubicBezTo>
                    <a:pt x="301" y="122"/>
                    <a:pt x="318" y="104"/>
                    <a:pt x="329" y="86"/>
                  </a:cubicBezTo>
                  <a:cubicBezTo>
                    <a:pt x="340" y="68"/>
                    <a:pt x="344" y="51"/>
                    <a:pt x="342" y="36"/>
                  </a:cubicBezTo>
                  <a:cubicBezTo>
                    <a:pt x="340" y="27"/>
                    <a:pt x="343" y="17"/>
                    <a:pt x="349" y="10"/>
                  </a:cubicBezTo>
                  <a:cubicBezTo>
                    <a:pt x="355" y="4"/>
                    <a:pt x="363" y="0"/>
                    <a:pt x="370" y="0"/>
                  </a:cubicBezTo>
                  <a:cubicBezTo>
                    <a:pt x="388" y="0"/>
                    <a:pt x="413" y="9"/>
                    <a:pt x="427" y="34"/>
                  </a:cubicBezTo>
                  <a:cubicBezTo>
                    <a:pt x="438" y="52"/>
                    <a:pt x="440" y="77"/>
                    <a:pt x="434" y="106"/>
                  </a:cubicBezTo>
                  <a:cubicBezTo>
                    <a:pt x="429" y="134"/>
                    <a:pt x="416" y="166"/>
                    <a:pt x="396" y="203"/>
                  </a:cubicBezTo>
                  <a:cubicBezTo>
                    <a:pt x="472" y="203"/>
                    <a:pt x="472" y="203"/>
                    <a:pt x="472" y="203"/>
                  </a:cubicBezTo>
                  <a:cubicBezTo>
                    <a:pt x="487" y="203"/>
                    <a:pt x="501" y="210"/>
                    <a:pt x="509" y="223"/>
                  </a:cubicBezTo>
                  <a:cubicBezTo>
                    <a:pt x="515" y="233"/>
                    <a:pt x="519" y="246"/>
                    <a:pt x="519" y="261"/>
                  </a:cubicBezTo>
                  <a:cubicBezTo>
                    <a:pt x="519" y="283"/>
                    <a:pt x="512" y="306"/>
                    <a:pt x="500" y="320"/>
                  </a:cubicBezTo>
                  <a:cubicBezTo>
                    <a:pt x="500" y="320"/>
                    <a:pt x="500" y="321"/>
                    <a:pt x="501" y="321"/>
                  </a:cubicBezTo>
                  <a:cubicBezTo>
                    <a:pt x="505" y="329"/>
                    <a:pt x="507" y="339"/>
                    <a:pt x="507" y="352"/>
                  </a:cubicBezTo>
                  <a:cubicBezTo>
                    <a:pt x="507" y="369"/>
                    <a:pt x="503" y="388"/>
                    <a:pt x="495" y="404"/>
                  </a:cubicBezTo>
                  <a:cubicBezTo>
                    <a:pt x="490" y="415"/>
                    <a:pt x="483" y="423"/>
                    <a:pt x="476" y="428"/>
                  </a:cubicBezTo>
                  <a:cubicBezTo>
                    <a:pt x="476" y="431"/>
                    <a:pt x="477" y="433"/>
                    <a:pt x="477" y="436"/>
                  </a:cubicBezTo>
                  <a:cubicBezTo>
                    <a:pt x="477" y="451"/>
                    <a:pt x="472" y="471"/>
                    <a:pt x="464" y="486"/>
                  </a:cubicBezTo>
                  <a:cubicBezTo>
                    <a:pt x="456" y="502"/>
                    <a:pt x="446" y="513"/>
                    <a:pt x="435" y="518"/>
                  </a:cubicBezTo>
                  <a:cubicBezTo>
                    <a:pt x="432" y="533"/>
                    <a:pt x="423" y="546"/>
                    <a:pt x="408" y="556"/>
                  </a:cubicBezTo>
                  <a:cubicBezTo>
                    <a:pt x="393" y="566"/>
                    <a:pt x="374" y="571"/>
                    <a:pt x="353" y="571"/>
                  </a:cubicBezTo>
                  <a:close/>
                  <a:moveTo>
                    <a:pt x="134" y="492"/>
                  </a:moveTo>
                  <a:cubicBezTo>
                    <a:pt x="193" y="500"/>
                    <a:pt x="216" y="511"/>
                    <a:pt x="238" y="521"/>
                  </a:cubicBezTo>
                  <a:cubicBezTo>
                    <a:pt x="262" y="532"/>
                    <a:pt x="281" y="541"/>
                    <a:pt x="353" y="541"/>
                  </a:cubicBezTo>
                  <a:cubicBezTo>
                    <a:pt x="379" y="541"/>
                    <a:pt x="406" y="530"/>
                    <a:pt x="406" y="505"/>
                  </a:cubicBezTo>
                  <a:cubicBezTo>
                    <a:pt x="406" y="490"/>
                    <a:pt x="406" y="490"/>
                    <a:pt x="406" y="490"/>
                  </a:cubicBezTo>
                  <a:cubicBezTo>
                    <a:pt x="421" y="490"/>
                    <a:pt x="421" y="490"/>
                    <a:pt x="421" y="490"/>
                  </a:cubicBezTo>
                  <a:cubicBezTo>
                    <a:pt x="424" y="490"/>
                    <a:pt x="428" y="487"/>
                    <a:pt x="432" y="482"/>
                  </a:cubicBezTo>
                  <a:cubicBezTo>
                    <a:pt x="437" y="474"/>
                    <a:pt x="442" y="463"/>
                    <a:pt x="444" y="452"/>
                  </a:cubicBezTo>
                  <a:cubicBezTo>
                    <a:pt x="447" y="440"/>
                    <a:pt x="447" y="432"/>
                    <a:pt x="446" y="431"/>
                  </a:cubicBezTo>
                  <a:cubicBezTo>
                    <a:pt x="446" y="432"/>
                    <a:pt x="450" y="436"/>
                    <a:pt x="455" y="436"/>
                  </a:cubicBezTo>
                  <a:cubicBezTo>
                    <a:pt x="455" y="406"/>
                    <a:pt x="455" y="406"/>
                    <a:pt x="455" y="406"/>
                  </a:cubicBezTo>
                  <a:cubicBezTo>
                    <a:pt x="457" y="406"/>
                    <a:pt x="462" y="402"/>
                    <a:pt x="468" y="391"/>
                  </a:cubicBezTo>
                  <a:cubicBezTo>
                    <a:pt x="474" y="379"/>
                    <a:pt x="477" y="364"/>
                    <a:pt x="477" y="352"/>
                  </a:cubicBezTo>
                  <a:cubicBezTo>
                    <a:pt x="477" y="345"/>
                    <a:pt x="476" y="339"/>
                    <a:pt x="474" y="336"/>
                  </a:cubicBezTo>
                  <a:cubicBezTo>
                    <a:pt x="473" y="334"/>
                    <a:pt x="473" y="334"/>
                    <a:pt x="472" y="334"/>
                  </a:cubicBezTo>
                  <a:cubicBezTo>
                    <a:pt x="472" y="304"/>
                    <a:pt x="472" y="304"/>
                    <a:pt x="472" y="304"/>
                  </a:cubicBezTo>
                  <a:cubicBezTo>
                    <a:pt x="473" y="304"/>
                    <a:pt x="477" y="301"/>
                    <a:pt x="481" y="294"/>
                  </a:cubicBezTo>
                  <a:cubicBezTo>
                    <a:pt x="486" y="285"/>
                    <a:pt x="489" y="272"/>
                    <a:pt x="489" y="261"/>
                  </a:cubicBezTo>
                  <a:cubicBezTo>
                    <a:pt x="489" y="252"/>
                    <a:pt x="487" y="244"/>
                    <a:pt x="484" y="239"/>
                  </a:cubicBezTo>
                  <a:cubicBezTo>
                    <a:pt x="481" y="235"/>
                    <a:pt x="477" y="233"/>
                    <a:pt x="472" y="233"/>
                  </a:cubicBezTo>
                  <a:cubicBezTo>
                    <a:pt x="344" y="233"/>
                    <a:pt x="344" y="233"/>
                    <a:pt x="344" y="233"/>
                  </a:cubicBezTo>
                  <a:cubicBezTo>
                    <a:pt x="357" y="210"/>
                    <a:pt x="357" y="210"/>
                    <a:pt x="357" y="210"/>
                  </a:cubicBezTo>
                  <a:cubicBezTo>
                    <a:pt x="418" y="109"/>
                    <a:pt x="410" y="66"/>
                    <a:pt x="401" y="49"/>
                  </a:cubicBezTo>
                  <a:cubicBezTo>
                    <a:pt x="393" y="35"/>
                    <a:pt x="380" y="31"/>
                    <a:pt x="372" y="30"/>
                  </a:cubicBezTo>
                  <a:cubicBezTo>
                    <a:pt x="372" y="30"/>
                    <a:pt x="372" y="31"/>
                    <a:pt x="372" y="31"/>
                  </a:cubicBezTo>
                  <a:cubicBezTo>
                    <a:pt x="378" y="74"/>
                    <a:pt x="352" y="120"/>
                    <a:pt x="296" y="163"/>
                  </a:cubicBezTo>
                  <a:cubicBezTo>
                    <a:pt x="253" y="196"/>
                    <a:pt x="193" y="226"/>
                    <a:pt x="132" y="246"/>
                  </a:cubicBezTo>
                  <a:cubicBezTo>
                    <a:pt x="134" y="492"/>
                    <a:pt x="134" y="492"/>
                    <a:pt x="134" y="492"/>
                  </a:cubicBezTo>
                  <a:close/>
                  <a:moveTo>
                    <a:pt x="49" y="233"/>
                  </a:moveTo>
                  <a:cubicBezTo>
                    <a:pt x="40" y="233"/>
                    <a:pt x="30" y="248"/>
                    <a:pt x="30" y="269"/>
                  </a:cubicBezTo>
                  <a:cubicBezTo>
                    <a:pt x="30" y="471"/>
                    <a:pt x="30" y="471"/>
                    <a:pt x="30" y="471"/>
                  </a:cubicBezTo>
                  <a:cubicBezTo>
                    <a:pt x="30" y="492"/>
                    <a:pt x="40" y="507"/>
                    <a:pt x="49" y="507"/>
                  </a:cubicBezTo>
                  <a:cubicBezTo>
                    <a:pt x="101" y="507"/>
                    <a:pt x="101" y="507"/>
                    <a:pt x="101" y="507"/>
                  </a:cubicBezTo>
                  <a:cubicBezTo>
                    <a:pt x="101" y="233"/>
                    <a:pt x="101" y="233"/>
                    <a:pt x="101" y="233"/>
                  </a:cubicBezTo>
                  <a:cubicBezTo>
                    <a:pt x="49" y="233"/>
                    <a:pt x="49" y="233"/>
                    <a:pt x="49" y="233"/>
                  </a:cubicBezTo>
                  <a:close/>
                </a:path>
              </a:pathLst>
            </a:custGeom>
            <a:solidFill>
              <a:srgbClr val="08BCC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2219087" y="5493877"/>
              <a:ext cx="182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直观、真实可感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 50"/>
          <p:cNvGrpSpPr/>
          <p:nvPr/>
        </p:nvGrpSpPr>
        <p:grpSpPr>
          <a:xfrm>
            <a:off x="8312158" y="1181994"/>
            <a:ext cx="2160874" cy="785736"/>
            <a:chOff x="1495075" y="969989"/>
            <a:chExt cx="2160874" cy="785736"/>
          </a:xfrm>
        </p:grpSpPr>
        <p:sp>
          <p:nvSpPr>
            <p:cNvPr id="52" name="文本框 51"/>
            <p:cNvSpPr txBox="1"/>
            <p:nvPr/>
          </p:nvSpPr>
          <p:spPr>
            <a:xfrm>
              <a:off x="2179288" y="969989"/>
              <a:ext cx="147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形象扁平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5"/>
            <p:cNvSpPr>
              <a:spLocks noEditPoints="1"/>
            </p:cNvSpPr>
            <p:nvPr/>
          </p:nvSpPr>
          <p:spPr bwMode="auto">
            <a:xfrm flipV="1">
              <a:off x="1495075" y="1079747"/>
              <a:ext cx="613068" cy="675978"/>
            </a:xfrm>
            <a:custGeom>
              <a:avLst/>
              <a:gdLst>
                <a:gd name="T0" fmla="*/ 225 w 519"/>
                <a:gd name="T1" fmla="*/ 548 h 571"/>
                <a:gd name="T2" fmla="*/ 132 w 519"/>
                <a:gd name="T3" fmla="*/ 537 h 571"/>
                <a:gd name="T4" fmla="*/ 12 w 519"/>
                <a:gd name="T5" fmla="*/ 516 h 571"/>
                <a:gd name="T6" fmla="*/ 0 w 519"/>
                <a:gd name="T7" fmla="*/ 269 h 571"/>
                <a:gd name="T8" fmla="*/ 49 w 519"/>
                <a:gd name="T9" fmla="*/ 203 h 571"/>
                <a:gd name="T10" fmla="*/ 132 w 519"/>
                <a:gd name="T11" fmla="*/ 214 h 571"/>
                <a:gd name="T12" fmla="*/ 329 w 519"/>
                <a:gd name="T13" fmla="*/ 86 h 571"/>
                <a:gd name="T14" fmla="*/ 349 w 519"/>
                <a:gd name="T15" fmla="*/ 10 h 571"/>
                <a:gd name="T16" fmla="*/ 427 w 519"/>
                <a:gd name="T17" fmla="*/ 34 h 571"/>
                <a:gd name="T18" fmla="*/ 396 w 519"/>
                <a:gd name="T19" fmla="*/ 203 h 571"/>
                <a:gd name="T20" fmla="*/ 509 w 519"/>
                <a:gd name="T21" fmla="*/ 223 h 571"/>
                <a:gd name="T22" fmla="*/ 500 w 519"/>
                <a:gd name="T23" fmla="*/ 320 h 571"/>
                <a:gd name="T24" fmla="*/ 507 w 519"/>
                <a:gd name="T25" fmla="*/ 352 h 571"/>
                <a:gd name="T26" fmla="*/ 476 w 519"/>
                <a:gd name="T27" fmla="*/ 428 h 571"/>
                <a:gd name="T28" fmla="*/ 464 w 519"/>
                <a:gd name="T29" fmla="*/ 486 h 571"/>
                <a:gd name="T30" fmla="*/ 408 w 519"/>
                <a:gd name="T31" fmla="*/ 556 h 571"/>
                <a:gd name="T32" fmla="*/ 134 w 519"/>
                <a:gd name="T33" fmla="*/ 492 h 571"/>
                <a:gd name="T34" fmla="*/ 353 w 519"/>
                <a:gd name="T35" fmla="*/ 541 h 571"/>
                <a:gd name="T36" fmla="*/ 406 w 519"/>
                <a:gd name="T37" fmla="*/ 490 h 571"/>
                <a:gd name="T38" fmla="*/ 432 w 519"/>
                <a:gd name="T39" fmla="*/ 482 h 571"/>
                <a:gd name="T40" fmla="*/ 446 w 519"/>
                <a:gd name="T41" fmla="*/ 431 h 571"/>
                <a:gd name="T42" fmla="*/ 455 w 519"/>
                <a:gd name="T43" fmla="*/ 406 h 571"/>
                <a:gd name="T44" fmla="*/ 477 w 519"/>
                <a:gd name="T45" fmla="*/ 352 h 571"/>
                <a:gd name="T46" fmla="*/ 472 w 519"/>
                <a:gd name="T47" fmla="*/ 334 h 571"/>
                <a:gd name="T48" fmla="*/ 481 w 519"/>
                <a:gd name="T49" fmla="*/ 294 h 571"/>
                <a:gd name="T50" fmla="*/ 484 w 519"/>
                <a:gd name="T51" fmla="*/ 239 h 571"/>
                <a:gd name="T52" fmla="*/ 344 w 519"/>
                <a:gd name="T53" fmla="*/ 233 h 571"/>
                <a:gd name="T54" fmla="*/ 401 w 519"/>
                <a:gd name="T55" fmla="*/ 49 h 571"/>
                <a:gd name="T56" fmla="*/ 372 w 519"/>
                <a:gd name="T57" fmla="*/ 31 h 571"/>
                <a:gd name="T58" fmla="*/ 132 w 519"/>
                <a:gd name="T59" fmla="*/ 246 h 571"/>
                <a:gd name="T60" fmla="*/ 49 w 519"/>
                <a:gd name="T61" fmla="*/ 233 h 571"/>
                <a:gd name="T62" fmla="*/ 30 w 519"/>
                <a:gd name="T63" fmla="*/ 471 h 571"/>
                <a:gd name="T64" fmla="*/ 101 w 519"/>
                <a:gd name="T65" fmla="*/ 507 h 571"/>
                <a:gd name="T66" fmla="*/ 49 w 519"/>
                <a:gd name="T67" fmla="*/ 233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19" h="571">
                  <a:moveTo>
                    <a:pt x="353" y="571"/>
                  </a:moveTo>
                  <a:cubicBezTo>
                    <a:pt x="274" y="571"/>
                    <a:pt x="251" y="560"/>
                    <a:pt x="225" y="548"/>
                  </a:cubicBezTo>
                  <a:cubicBezTo>
                    <a:pt x="206" y="539"/>
                    <a:pt x="184" y="529"/>
                    <a:pt x="132" y="522"/>
                  </a:cubicBezTo>
                  <a:cubicBezTo>
                    <a:pt x="132" y="537"/>
                    <a:pt x="132" y="537"/>
                    <a:pt x="132" y="537"/>
                  </a:cubicBezTo>
                  <a:cubicBezTo>
                    <a:pt x="49" y="537"/>
                    <a:pt x="49" y="537"/>
                    <a:pt x="49" y="537"/>
                  </a:cubicBezTo>
                  <a:cubicBezTo>
                    <a:pt x="35" y="537"/>
                    <a:pt x="22" y="529"/>
                    <a:pt x="12" y="516"/>
                  </a:cubicBezTo>
                  <a:cubicBezTo>
                    <a:pt x="4" y="504"/>
                    <a:pt x="0" y="488"/>
                    <a:pt x="0" y="471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52"/>
                    <a:pt x="4" y="236"/>
                    <a:pt x="12" y="224"/>
                  </a:cubicBezTo>
                  <a:cubicBezTo>
                    <a:pt x="22" y="211"/>
                    <a:pt x="35" y="203"/>
                    <a:pt x="49" y="203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2" y="214"/>
                    <a:pt x="132" y="214"/>
                    <a:pt x="132" y="214"/>
                  </a:cubicBezTo>
                  <a:cubicBezTo>
                    <a:pt x="187" y="195"/>
                    <a:pt x="239" y="169"/>
                    <a:pt x="278" y="139"/>
                  </a:cubicBezTo>
                  <a:cubicBezTo>
                    <a:pt x="301" y="122"/>
                    <a:pt x="318" y="104"/>
                    <a:pt x="329" y="86"/>
                  </a:cubicBezTo>
                  <a:cubicBezTo>
                    <a:pt x="340" y="68"/>
                    <a:pt x="344" y="51"/>
                    <a:pt x="342" y="36"/>
                  </a:cubicBezTo>
                  <a:cubicBezTo>
                    <a:pt x="340" y="27"/>
                    <a:pt x="343" y="17"/>
                    <a:pt x="349" y="10"/>
                  </a:cubicBezTo>
                  <a:cubicBezTo>
                    <a:pt x="355" y="4"/>
                    <a:pt x="363" y="0"/>
                    <a:pt x="370" y="0"/>
                  </a:cubicBezTo>
                  <a:cubicBezTo>
                    <a:pt x="388" y="0"/>
                    <a:pt x="413" y="9"/>
                    <a:pt x="427" y="34"/>
                  </a:cubicBezTo>
                  <a:cubicBezTo>
                    <a:pt x="438" y="52"/>
                    <a:pt x="440" y="77"/>
                    <a:pt x="434" y="106"/>
                  </a:cubicBezTo>
                  <a:cubicBezTo>
                    <a:pt x="429" y="134"/>
                    <a:pt x="416" y="166"/>
                    <a:pt x="396" y="203"/>
                  </a:cubicBezTo>
                  <a:cubicBezTo>
                    <a:pt x="472" y="203"/>
                    <a:pt x="472" y="203"/>
                    <a:pt x="472" y="203"/>
                  </a:cubicBezTo>
                  <a:cubicBezTo>
                    <a:pt x="487" y="203"/>
                    <a:pt x="501" y="210"/>
                    <a:pt x="509" y="223"/>
                  </a:cubicBezTo>
                  <a:cubicBezTo>
                    <a:pt x="515" y="233"/>
                    <a:pt x="519" y="246"/>
                    <a:pt x="519" y="261"/>
                  </a:cubicBezTo>
                  <a:cubicBezTo>
                    <a:pt x="519" y="283"/>
                    <a:pt x="512" y="306"/>
                    <a:pt x="500" y="320"/>
                  </a:cubicBezTo>
                  <a:cubicBezTo>
                    <a:pt x="500" y="320"/>
                    <a:pt x="500" y="321"/>
                    <a:pt x="501" y="321"/>
                  </a:cubicBezTo>
                  <a:cubicBezTo>
                    <a:pt x="505" y="329"/>
                    <a:pt x="507" y="339"/>
                    <a:pt x="507" y="352"/>
                  </a:cubicBezTo>
                  <a:cubicBezTo>
                    <a:pt x="507" y="369"/>
                    <a:pt x="503" y="388"/>
                    <a:pt x="495" y="404"/>
                  </a:cubicBezTo>
                  <a:cubicBezTo>
                    <a:pt x="490" y="415"/>
                    <a:pt x="483" y="423"/>
                    <a:pt x="476" y="428"/>
                  </a:cubicBezTo>
                  <a:cubicBezTo>
                    <a:pt x="476" y="431"/>
                    <a:pt x="477" y="433"/>
                    <a:pt x="477" y="436"/>
                  </a:cubicBezTo>
                  <a:cubicBezTo>
                    <a:pt x="477" y="451"/>
                    <a:pt x="472" y="471"/>
                    <a:pt x="464" y="486"/>
                  </a:cubicBezTo>
                  <a:cubicBezTo>
                    <a:pt x="456" y="502"/>
                    <a:pt x="446" y="513"/>
                    <a:pt x="435" y="518"/>
                  </a:cubicBezTo>
                  <a:cubicBezTo>
                    <a:pt x="432" y="533"/>
                    <a:pt x="423" y="546"/>
                    <a:pt x="408" y="556"/>
                  </a:cubicBezTo>
                  <a:cubicBezTo>
                    <a:pt x="393" y="566"/>
                    <a:pt x="374" y="571"/>
                    <a:pt x="353" y="571"/>
                  </a:cubicBezTo>
                  <a:close/>
                  <a:moveTo>
                    <a:pt x="134" y="492"/>
                  </a:moveTo>
                  <a:cubicBezTo>
                    <a:pt x="193" y="500"/>
                    <a:pt x="216" y="511"/>
                    <a:pt x="238" y="521"/>
                  </a:cubicBezTo>
                  <a:cubicBezTo>
                    <a:pt x="262" y="532"/>
                    <a:pt x="281" y="541"/>
                    <a:pt x="353" y="541"/>
                  </a:cubicBezTo>
                  <a:cubicBezTo>
                    <a:pt x="379" y="541"/>
                    <a:pt x="406" y="530"/>
                    <a:pt x="406" y="505"/>
                  </a:cubicBezTo>
                  <a:cubicBezTo>
                    <a:pt x="406" y="490"/>
                    <a:pt x="406" y="490"/>
                    <a:pt x="406" y="490"/>
                  </a:cubicBezTo>
                  <a:cubicBezTo>
                    <a:pt x="421" y="490"/>
                    <a:pt x="421" y="490"/>
                    <a:pt x="421" y="490"/>
                  </a:cubicBezTo>
                  <a:cubicBezTo>
                    <a:pt x="424" y="490"/>
                    <a:pt x="428" y="487"/>
                    <a:pt x="432" y="482"/>
                  </a:cubicBezTo>
                  <a:cubicBezTo>
                    <a:pt x="437" y="474"/>
                    <a:pt x="442" y="463"/>
                    <a:pt x="444" y="452"/>
                  </a:cubicBezTo>
                  <a:cubicBezTo>
                    <a:pt x="447" y="440"/>
                    <a:pt x="447" y="432"/>
                    <a:pt x="446" y="431"/>
                  </a:cubicBezTo>
                  <a:cubicBezTo>
                    <a:pt x="446" y="432"/>
                    <a:pt x="450" y="436"/>
                    <a:pt x="455" y="436"/>
                  </a:cubicBezTo>
                  <a:cubicBezTo>
                    <a:pt x="455" y="406"/>
                    <a:pt x="455" y="406"/>
                    <a:pt x="455" y="406"/>
                  </a:cubicBezTo>
                  <a:cubicBezTo>
                    <a:pt x="457" y="406"/>
                    <a:pt x="462" y="402"/>
                    <a:pt x="468" y="391"/>
                  </a:cubicBezTo>
                  <a:cubicBezTo>
                    <a:pt x="474" y="379"/>
                    <a:pt x="477" y="364"/>
                    <a:pt x="477" y="352"/>
                  </a:cubicBezTo>
                  <a:cubicBezTo>
                    <a:pt x="477" y="345"/>
                    <a:pt x="476" y="339"/>
                    <a:pt x="474" y="336"/>
                  </a:cubicBezTo>
                  <a:cubicBezTo>
                    <a:pt x="473" y="334"/>
                    <a:pt x="473" y="334"/>
                    <a:pt x="472" y="334"/>
                  </a:cubicBezTo>
                  <a:cubicBezTo>
                    <a:pt x="472" y="304"/>
                    <a:pt x="472" y="304"/>
                    <a:pt x="472" y="304"/>
                  </a:cubicBezTo>
                  <a:cubicBezTo>
                    <a:pt x="473" y="304"/>
                    <a:pt x="477" y="301"/>
                    <a:pt x="481" y="294"/>
                  </a:cubicBezTo>
                  <a:cubicBezTo>
                    <a:pt x="486" y="285"/>
                    <a:pt x="489" y="272"/>
                    <a:pt x="489" y="261"/>
                  </a:cubicBezTo>
                  <a:cubicBezTo>
                    <a:pt x="489" y="252"/>
                    <a:pt x="487" y="244"/>
                    <a:pt x="484" y="239"/>
                  </a:cubicBezTo>
                  <a:cubicBezTo>
                    <a:pt x="481" y="235"/>
                    <a:pt x="477" y="233"/>
                    <a:pt x="472" y="233"/>
                  </a:cubicBezTo>
                  <a:cubicBezTo>
                    <a:pt x="344" y="233"/>
                    <a:pt x="344" y="233"/>
                    <a:pt x="344" y="233"/>
                  </a:cubicBezTo>
                  <a:cubicBezTo>
                    <a:pt x="357" y="210"/>
                    <a:pt x="357" y="210"/>
                    <a:pt x="357" y="210"/>
                  </a:cubicBezTo>
                  <a:cubicBezTo>
                    <a:pt x="418" y="109"/>
                    <a:pt x="410" y="66"/>
                    <a:pt x="401" y="49"/>
                  </a:cubicBezTo>
                  <a:cubicBezTo>
                    <a:pt x="393" y="35"/>
                    <a:pt x="380" y="31"/>
                    <a:pt x="372" y="30"/>
                  </a:cubicBezTo>
                  <a:cubicBezTo>
                    <a:pt x="372" y="30"/>
                    <a:pt x="372" y="31"/>
                    <a:pt x="372" y="31"/>
                  </a:cubicBezTo>
                  <a:cubicBezTo>
                    <a:pt x="378" y="74"/>
                    <a:pt x="352" y="120"/>
                    <a:pt x="296" y="163"/>
                  </a:cubicBezTo>
                  <a:cubicBezTo>
                    <a:pt x="253" y="196"/>
                    <a:pt x="193" y="226"/>
                    <a:pt x="132" y="246"/>
                  </a:cubicBezTo>
                  <a:cubicBezTo>
                    <a:pt x="134" y="492"/>
                    <a:pt x="134" y="492"/>
                    <a:pt x="134" y="492"/>
                  </a:cubicBezTo>
                  <a:close/>
                  <a:moveTo>
                    <a:pt x="49" y="233"/>
                  </a:moveTo>
                  <a:cubicBezTo>
                    <a:pt x="40" y="233"/>
                    <a:pt x="30" y="248"/>
                    <a:pt x="30" y="269"/>
                  </a:cubicBezTo>
                  <a:cubicBezTo>
                    <a:pt x="30" y="471"/>
                    <a:pt x="30" y="471"/>
                    <a:pt x="30" y="471"/>
                  </a:cubicBezTo>
                  <a:cubicBezTo>
                    <a:pt x="30" y="492"/>
                    <a:pt x="40" y="507"/>
                    <a:pt x="49" y="507"/>
                  </a:cubicBezTo>
                  <a:cubicBezTo>
                    <a:pt x="101" y="507"/>
                    <a:pt x="101" y="507"/>
                    <a:pt x="101" y="507"/>
                  </a:cubicBezTo>
                  <a:cubicBezTo>
                    <a:pt x="101" y="233"/>
                    <a:pt x="101" y="233"/>
                    <a:pt x="101" y="233"/>
                  </a:cubicBezTo>
                  <a:cubicBezTo>
                    <a:pt x="49" y="233"/>
                    <a:pt x="49" y="233"/>
                    <a:pt x="49" y="233"/>
                  </a:cubicBezTo>
                  <a:close/>
                </a:path>
              </a:pathLst>
            </a:custGeom>
            <a:solidFill>
              <a:srgbClr val="A5DD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4" name="组 53"/>
          <p:cNvGrpSpPr/>
          <p:nvPr/>
        </p:nvGrpSpPr>
        <p:grpSpPr>
          <a:xfrm>
            <a:off x="8965809" y="4001887"/>
            <a:ext cx="2806822" cy="675978"/>
            <a:chOff x="314876" y="2583818"/>
            <a:chExt cx="2806822" cy="675978"/>
          </a:xfrm>
        </p:grpSpPr>
        <p:sp>
          <p:nvSpPr>
            <p:cNvPr id="55" name="文本框 54"/>
            <p:cNvSpPr txBox="1"/>
            <p:nvPr/>
          </p:nvSpPr>
          <p:spPr>
            <a:xfrm>
              <a:off x="1092704" y="2583818"/>
              <a:ext cx="2028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试用退换货代价高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Freeform 5"/>
            <p:cNvSpPr>
              <a:spLocks noEditPoints="1"/>
            </p:cNvSpPr>
            <p:nvPr/>
          </p:nvSpPr>
          <p:spPr bwMode="auto">
            <a:xfrm flipV="1">
              <a:off x="314876" y="2583818"/>
              <a:ext cx="613068" cy="675978"/>
            </a:xfrm>
            <a:custGeom>
              <a:avLst/>
              <a:gdLst>
                <a:gd name="T0" fmla="*/ 225 w 519"/>
                <a:gd name="T1" fmla="*/ 548 h 571"/>
                <a:gd name="T2" fmla="*/ 132 w 519"/>
                <a:gd name="T3" fmla="*/ 537 h 571"/>
                <a:gd name="T4" fmla="*/ 12 w 519"/>
                <a:gd name="T5" fmla="*/ 516 h 571"/>
                <a:gd name="T6" fmla="*/ 0 w 519"/>
                <a:gd name="T7" fmla="*/ 269 h 571"/>
                <a:gd name="T8" fmla="*/ 49 w 519"/>
                <a:gd name="T9" fmla="*/ 203 h 571"/>
                <a:gd name="T10" fmla="*/ 132 w 519"/>
                <a:gd name="T11" fmla="*/ 214 h 571"/>
                <a:gd name="T12" fmla="*/ 329 w 519"/>
                <a:gd name="T13" fmla="*/ 86 h 571"/>
                <a:gd name="T14" fmla="*/ 349 w 519"/>
                <a:gd name="T15" fmla="*/ 10 h 571"/>
                <a:gd name="T16" fmla="*/ 427 w 519"/>
                <a:gd name="T17" fmla="*/ 34 h 571"/>
                <a:gd name="T18" fmla="*/ 396 w 519"/>
                <a:gd name="T19" fmla="*/ 203 h 571"/>
                <a:gd name="T20" fmla="*/ 509 w 519"/>
                <a:gd name="T21" fmla="*/ 223 h 571"/>
                <a:gd name="T22" fmla="*/ 500 w 519"/>
                <a:gd name="T23" fmla="*/ 320 h 571"/>
                <a:gd name="T24" fmla="*/ 507 w 519"/>
                <a:gd name="T25" fmla="*/ 352 h 571"/>
                <a:gd name="T26" fmla="*/ 476 w 519"/>
                <a:gd name="T27" fmla="*/ 428 h 571"/>
                <a:gd name="T28" fmla="*/ 464 w 519"/>
                <a:gd name="T29" fmla="*/ 486 h 571"/>
                <a:gd name="T30" fmla="*/ 408 w 519"/>
                <a:gd name="T31" fmla="*/ 556 h 571"/>
                <a:gd name="T32" fmla="*/ 134 w 519"/>
                <a:gd name="T33" fmla="*/ 492 h 571"/>
                <a:gd name="T34" fmla="*/ 353 w 519"/>
                <a:gd name="T35" fmla="*/ 541 h 571"/>
                <a:gd name="T36" fmla="*/ 406 w 519"/>
                <a:gd name="T37" fmla="*/ 490 h 571"/>
                <a:gd name="T38" fmla="*/ 432 w 519"/>
                <a:gd name="T39" fmla="*/ 482 h 571"/>
                <a:gd name="T40" fmla="*/ 446 w 519"/>
                <a:gd name="T41" fmla="*/ 431 h 571"/>
                <a:gd name="T42" fmla="*/ 455 w 519"/>
                <a:gd name="T43" fmla="*/ 406 h 571"/>
                <a:gd name="T44" fmla="*/ 477 w 519"/>
                <a:gd name="T45" fmla="*/ 352 h 571"/>
                <a:gd name="T46" fmla="*/ 472 w 519"/>
                <a:gd name="T47" fmla="*/ 334 h 571"/>
                <a:gd name="T48" fmla="*/ 481 w 519"/>
                <a:gd name="T49" fmla="*/ 294 h 571"/>
                <a:gd name="T50" fmla="*/ 484 w 519"/>
                <a:gd name="T51" fmla="*/ 239 h 571"/>
                <a:gd name="T52" fmla="*/ 344 w 519"/>
                <a:gd name="T53" fmla="*/ 233 h 571"/>
                <a:gd name="T54" fmla="*/ 401 w 519"/>
                <a:gd name="T55" fmla="*/ 49 h 571"/>
                <a:gd name="T56" fmla="*/ 372 w 519"/>
                <a:gd name="T57" fmla="*/ 31 h 571"/>
                <a:gd name="T58" fmla="*/ 132 w 519"/>
                <a:gd name="T59" fmla="*/ 246 h 571"/>
                <a:gd name="T60" fmla="*/ 49 w 519"/>
                <a:gd name="T61" fmla="*/ 233 h 571"/>
                <a:gd name="T62" fmla="*/ 30 w 519"/>
                <a:gd name="T63" fmla="*/ 471 h 571"/>
                <a:gd name="T64" fmla="*/ 101 w 519"/>
                <a:gd name="T65" fmla="*/ 507 h 571"/>
                <a:gd name="T66" fmla="*/ 49 w 519"/>
                <a:gd name="T67" fmla="*/ 233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19" h="571">
                  <a:moveTo>
                    <a:pt x="353" y="571"/>
                  </a:moveTo>
                  <a:cubicBezTo>
                    <a:pt x="274" y="571"/>
                    <a:pt x="251" y="560"/>
                    <a:pt x="225" y="548"/>
                  </a:cubicBezTo>
                  <a:cubicBezTo>
                    <a:pt x="206" y="539"/>
                    <a:pt x="184" y="529"/>
                    <a:pt x="132" y="522"/>
                  </a:cubicBezTo>
                  <a:cubicBezTo>
                    <a:pt x="132" y="537"/>
                    <a:pt x="132" y="537"/>
                    <a:pt x="132" y="537"/>
                  </a:cubicBezTo>
                  <a:cubicBezTo>
                    <a:pt x="49" y="537"/>
                    <a:pt x="49" y="537"/>
                    <a:pt x="49" y="537"/>
                  </a:cubicBezTo>
                  <a:cubicBezTo>
                    <a:pt x="35" y="537"/>
                    <a:pt x="22" y="529"/>
                    <a:pt x="12" y="516"/>
                  </a:cubicBezTo>
                  <a:cubicBezTo>
                    <a:pt x="4" y="504"/>
                    <a:pt x="0" y="488"/>
                    <a:pt x="0" y="471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52"/>
                    <a:pt x="4" y="236"/>
                    <a:pt x="12" y="224"/>
                  </a:cubicBezTo>
                  <a:cubicBezTo>
                    <a:pt x="22" y="211"/>
                    <a:pt x="35" y="203"/>
                    <a:pt x="49" y="203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2" y="214"/>
                    <a:pt x="132" y="214"/>
                    <a:pt x="132" y="214"/>
                  </a:cubicBezTo>
                  <a:cubicBezTo>
                    <a:pt x="187" y="195"/>
                    <a:pt x="239" y="169"/>
                    <a:pt x="278" y="139"/>
                  </a:cubicBezTo>
                  <a:cubicBezTo>
                    <a:pt x="301" y="122"/>
                    <a:pt x="318" y="104"/>
                    <a:pt x="329" y="86"/>
                  </a:cubicBezTo>
                  <a:cubicBezTo>
                    <a:pt x="340" y="68"/>
                    <a:pt x="344" y="51"/>
                    <a:pt x="342" y="36"/>
                  </a:cubicBezTo>
                  <a:cubicBezTo>
                    <a:pt x="340" y="27"/>
                    <a:pt x="343" y="17"/>
                    <a:pt x="349" y="10"/>
                  </a:cubicBezTo>
                  <a:cubicBezTo>
                    <a:pt x="355" y="4"/>
                    <a:pt x="363" y="0"/>
                    <a:pt x="370" y="0"/>
                  </a:cubicBezTo>
                  <a:cubicBezTo>
                    <a:pt x="388" y="0"/>
                    <a:pt x="413" y="9"/>
                    <a:pt x="427" y="34"/>
                  </a:cubicBezTo>
                  <a:cubicBezTo>
                    <a:pt x="438" y="52"/>
                    <a:pt x="440" y="77"/>
                    <a:pt x="434" y="106"/>
                  </a:cubicBezTo>
                  <a:cubicBezTo>
                    <a:pt x="429" y="134"/>
                    <a:pt x="416" y="166"/>
                    <a:pt x="396" y="203"/>
                  </a:cubicBezTo>
                  <a:cubicBezTo>
                    <a:pt x="472" y="203"/>
                    <a:pt x="472" y="203"/>
                    <a:pt x="472" y="203"/>
                  </a:cubicBezTo>
                  <a:cubicBezTo>
                    <a:pt x="487" y="203"/>
                    <a:pt x="501" y="210"/>
                    <a:pt x="509" y="223"/>
                  </a:cubicBezTo>
                  <a:cubicBezTo>
                    <a:pt x="515" y="233"/>
                    <a:pt x="519" y="246"/>
                    <a:pt x="519" y="261"/>
                  </a:cubicBezTo>
                  <a:cubicBezTo>
                    <a:pt x="519" y="283"/>
                    <a:pt x="512" y="306"/>
                    <a:pt x="500" y="320"/>
                  </a:cubicBezTo>
                  <a:cubicBezTo>
                    <a:pt x="500" y="320"/>
                    <a:pt x="500" y="321"/>
                    <a:pt x="501" y="321"/>
                  </a:cubicBezTo>
                  <a:cubicBezTo>
                    <a:pt x="505" y="329"/>
                    <a:pt x="507" y="339"/>
                    <a:pt x="507" y="352"/>
                  </a:cubicBezTo>
                  <a:cubicBezTo>
                    <a:pt x="507" y="369"/>
                    <a:pt x="503" y="388"/>
                    <a:pt x="495" y="404"/>
                  </a:cubicBezTo>
                  <a:cubicBezTo>
                    <a:pt x="490" y="415"/>
                    <a:pt x="483" y="423"/>
                    <a:pt x="476" y="428"/>
                  </a:cubicBezTo>
                  <a:cubicBezTo>
                    <a:pt x="476" y="431"/>
                    <a:pt x="477" y="433"/>
                    <a:pt x="477" y="436"/>
                  </a:cubicBezTo>
                  <a:cubicBezTo>
                    <a:pt x="477" y="451"/>
                    <a:pt x="472" y="471"/>
                    <a:pt x="464" y="486"/>
                  </a:cubicBezTo>
                  <a:cubicBezTo>
                    <a:pt x="456" y="502"/>
                    <a:pt x="446" y="513"/>
                    <a:pt x="435" y="518"/>
                  </a:cubicBezTo>
                  <a:cubicBezTo>
                    <a:pt x="432" y="533"/>
                    <a:pt x="423" y="546"/>
                    <a:pt x="408" y="556"/>
                  </a:cubicBezTo>
                  <a:cubicBezTo>
                    <a:pt x="393" y="566"/>
                    <a:pt x="374" y="571"/>
                    <a:pt x="353" y="571"/>
                  </a:cubicBezTo>
                  <a:close/>
                  <a:moveTo>
                    <a:pt x="134" y="492"/>
                  </a:moveTo>
                  <a:cubicBezTo>
                    <a:pt x="193" y="500"/>
                    <a:pt x="216" y="511"/>
                    <a:pt x="238" y="521"/>
                  </a:cubicBezTo>
                  <a:cubicBezTo>
                    <a:pt x="262" y="532"/>
                    <a:pt x="281" y="541"/>
                    <a:pt x="353" y="541"/>
                  </a:cubicBezTo>
                  <a:cubicBezTo>
                    <a:pt x="379" y="541"/>
                    <a:pt x="406" y="530"/>
                    <a:pt x="406" y="505"/>
                  </a:cubicBezTo>
                  <a:cubicBezTo>
                    <a:pt x="406" y="490"/>
                    <a:pt x="406" y="490"/>
                    <a:pt x="406" y="490"/>
                  </a:cubicBezTo>
                  <a:cubicBezTo>
                    <a:pt x="421" y="490"/>
                    <a:pt x="421" y="490"/>
                    <a:pt x="421" y="490"/>
                  </a:cubicBezTo>
                  <a:cubicBezTo>
                    <a:pt x="424" y="490"/>
                    <a:pt x="428" y="487"/>
                    <a:pt x="432" y="482"/>
                  </a:cubicBezTo>
                  <a:cubicBezTo>
                    <a:pt x="437" y="474"/>
                    <a:pt x="442" y="463"/>
                    <a:pt x="444" y="452"/>
                  </a:cubicBezTo>
                  <a:cubicBezTo>
                    <a:pt x="447" y="440"/>
                    <a:pt x="447" y="432"/>
                    <a:pt x="446" y="431"/>
                  </a:cubicBezTo>
                  <a:cubicBezTo>
                    <a:pt x="446" y="432"/>
                    <a:pt x="450" y="436"/>
                    <a:pt x="455" y="436"/>
                  </a:cubicBezTo>
                  <a:cubicBezTo>
                    <a:pt x="455" y="406"/>
                    <a:pt x="455" y="406"/>
                    <a:pt x="455" y="406"/>
                  </a:cubicBezTo>
                  <a:cubicBezTo>
                    <a:pt x="457" y="406"/>
                    <a:pt x="462" y="402"/>
                    <a:pt x="468" y="391"/>
                  </a:cubicBezTo>
                  <a:cubicBezTo>
                    <a:pt x="474" y="379"/>
                    <a:pt x="477" y="364"/>
                    <a:pt x="477" y="352"/>
                  </a:cubicBezTo>
                  <a:cubicBezTo>
                    <a:pt x="477" y="345"/>
                    <a:pt x="476" y="339"/>
                    <a:pt x="474" y="336"/>
                  </a:cubicBezTo>
                  <a:cubicBezTo>
                    <a:pt x="473" y="334"/>
                    <a:pt x="473" y="334"/>
                    <a:pt x="472" y="334"/>
                  </a:cubicBezTo>
                  <a:cubicBezTo>
                    <a:pt x="472" y="304"/>
                    <a:pt x="472" y="304"/>
                    <a:pt x="472" y="304"/>
                  </a:cubicBezTo>
                  <a:cubicBezTo>
                    <a:pt x="473" y="304"/>
                    <a:pt x="477" y="301"/>
                    <a:pt x="481" y="294"/>
                  </a:cubicBezTo>
                  <a:cubicBezTo>
                    <a:pt x="486" y="285"/>
                    <a:pt x="489" y="272"/>
                    <a:pt x="489" y="261"/>
                  </a:cubicBezTo>
                  <a:cubicBezTo>
                    <a:pt x="489" y="252"/>
                    <a:pt x="487" y="244"/>
                    <a:pt x="484" y="239"/>
                  </a:cubicBezTo>
                  <a:cubicBezTo>
                    <a:pt x="481" y="235"/>
                    <a:pt x="477" y="233"/>
                    <a:pt x="472" y="233"/>
                  </a:cubicBezTo>
                  <a:cubicBezTo>
                    <a:pt x="344" y="233"/>
                    <a:pt x="344" y="233"/>
                    <a:pt x="344" y="233"/>
                  </a:cubicBezTo>
                  <a:cubicBezTo>
                    <a:pt x="357" y="210"/>
                    <a:pt x="357" y="210"/>
                    <a:pt x="357" y="210"/>
                  </a:cubicBezTo>
                  <a:cubicBezTo>
                    <a:pt x="418" y="109"/>
                    <a:pt x="410" y="66"/>
                    <a:pt x="401" y="49"/>
                  </a:cubicBezTo>
                  <a:cubicBezTo>
                    <a:pt x="393" y="35"/>
                    <a:pt x="380" y="31"/>
                    <a:pt x="372" y="30"/>
                  </a:cubicBezTo>
                  <a:cubicBezTo>
                    <a:pt x="372" y="30"/>
                    <a:pt x="372" y="31"/>
                    <a:pt x="372" y="31"/>
                  </a:cubicBezTo>
                  <a:cubicBezTo>
                    <a:pt x="378" y="74"/>
                    <a:pt x="352" y="120"/>
                    <a:pt x="296" y="163"/>
                  </a:cubicBezTo>
                  <a:cubicBezTo>
                    <a:pt x="253" y="196"/>
                    <a:pt x="193" y="226"/>
                    <a:pt x="132" y="246"/>
                  </a:cubicBezTo>
                  <a:cubicBezTo>
                    <a:pt x="134" y="492"/>
                    <a:pt x="134" y="492"/>
                    <a:pt x="134" y="492"/>
                  </a:cubicBezTo>
                  <a:close/>
                  <a:moveTo>
                    <a:pt x="49" y="233"/>
                  </a:moveTo>
                  <a:cubicBezTo>
                    <a:pt x="40" y="233"/>
                    <a:pt x="30" y="248"/>
                    <a:pt x="30" y="269"/>
                  </a:cubicBezTo>
                  <a:cubicBezTo>
                    <a:pt x="30" y="471"/>
                    <a:pt x="30" y="471"/>
                    <a:pt x="30" y="471"/>
                  </a:cubicBezTo>
                  <a:cubicBezTo>
                    <a:pt x="30" y="492"/>
                    <a:pt x="40" y="507"/>
                    <a:pt x="49" y="507"/>
                  </a:cubicBezTo>
                  <a:cubicBezTo>
                    <a:pt x="101" y="507"/>
                    <a:pt x="101" y="507"/>
                    <a:pt x="101" y="507"/>
                  </a:cubicBezTo>
                  <a:cubicBezTo>
                    <a:pt x="101" y="233"/>
                    <a:pt x="101" y="233"/>
                    <a:pt x="101" y="233"/>
                  </a:cubicBezTo>
                  <a:cubicBezTo>
                    <a:pt x="49" y="233"/>
                    <a:pt x="49" y="233"/>
                    <a:pt x="49" y="233"/>
                  </a:cubicBezTo>
                  <a:close/>
                </a:path>
              </a:pathLst>
            </a:custGeom>
            <a:solidFill>
              <a:srgbClr val="A5DD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7" name="组 56"/>
          <p:cNvGrpSpPr/>
          <p:nvPr/>
        </p:nvGrpSpPr>
        <p:grpSpPr>
          <a:xfrm>
            <a:off x="8965809" y="2603645"/>
            <a:ext cx="2806822" cy="675978"/>
            <a:chOff x="314876" y="2583818"/>
            <a:chExt cx="2806822" cy="675978"/>
          </a:xfrm>
        </p:grpSpPr>
        <p:sp>
          <p:nvSpPr>
            <p:cNvPr id="58" name="文本框 57"/>
            <p:cNvSpPr txBox="1"/>
            <p:nvPr/>
          </p:nvSpPr>
          <p:spPr>
            <a:xfrm>
              <a:off x="1092704" y="2583818"/>
              <a:ext cx="2028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实物与图片差别大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Freeform 5"/>
            <p:cNvSpPr>
              <a:spLocks noEditPoints="1"/>
            </p:cNvSpPr>
            <p:nvPr/>
          </p:nvSpPr>
          <p:spPr bwMode="auto">
            <a:xfrm flipV="1">
              <a:off x="314876" y="2583818"/>
              <a:ext cx="613068" cy="675978"/>
            </a:xfrm>
            <a:custGeom>
              <a:avLst/>
              <a:gdLst>
                <a:gd name="T0" fmla="*/ 225 w 519"/>
                <a:gd name="T1" fmla="*/ 548 h 571"/>
                <a:gd name="T2" fmla="*/ 132 w 519"/>
                <a:gd name="T3" fmla="*/ 537 h 571"/>
                <a:gd name="T4" fmla="*/ 12 w 519"/>
                <a:gd name="T5" fmla="*/ 516 h 571"/>
                <a:gd name="T6" fmla="*/ 0 w 519"/>
                <a:gd name="T7" fmla="*/ 269 h 571"/>
                <a:gd name="T8" fmla="*/ 49 w 519"/>
                <a:gd name="T9" fmla="*/ 203 h 571"/>
                <a:gd name="T10" fmla="*/ 132 w 519"/>
                <a:gd name="T11" fmla="*/ 214 h 571"/>
                <a:gd name="T12" fmla="*/ 329 w 519"/>
                <a:gd name="T13" fmla="*/ 86 h 571"/>
                <a:gd name="T14" fmla="*/ 349 w 519"/>
                <a:gd name="T15" fmla="*/ 10 h 571"/>
                <a:gd name="T16" fmla="*/ 427 w 519"/>
                <a:gd name="T17" fmla="*/ 34 h 571"/>
                <a:gd name="T18" fmla="*/ 396 w 519"/>
                <a:gd name="T19" fmla="*/ 203 h 571"/>
                <a:gd name="T20" fmla="*/ 509 w 519"/>
                <a:gd name="T21" fmla="*/ 223 h 571"/>
                <a:gd name="T22" fmla="*/ 500 w 519"/>
                <a:gd name="T23" fmla="*/ 320 h 571"/>
                <a:gd name="T24" fmla="*/ 507 w 519"/>
                <a:gd name="T25" fmla="*/ 352 h 571"/>
                <a:gd name="T26" fmla="*/ 476 w 519"/>
                <a:gd name="T27" fmla="*/ 428 h 571"/>
                <a:gd name="T28" fmla="*/ 464 w 519"/>
                <a:gd name="T29" fmla="*/ 486 h 571"/>
                <a:gd name="T30" fmla="*/ 408 w 519"/>
                <a:gd name="T31" fmla="*/ 556 h 571"/>
                <a:gd name="T32" fmla="*/ 134 w 519"/>
                <a:gd name="T33" fmla="*/ 492 h 571"/>
                <a:gd name="T34" fmla="*/ 353 w 519"/>
                <a:gd name="T35" fmla="*/ 541 h 571"/>
                <a:gd name="T36" fmla="*/ 406 w 519"/>
                <a:gd name="T37" fmla="*/ 490 h 571"/>
                <a:gd name="T38" fmla="*/ 432 w 519"/>
                <a:gd name="T39" fmla="*/ 482 h 571"/>
                <a:gd name="T40" fmla="*/ 446 w 519"/>
                <a:gd name="T41" fmla="*/ 431 h 571"/>
                <a:gd name="T42" fmla="*/ 455 w 519"/>
                <a:gd name="T43" fmla="*/ 406 h 571"/>
                <a:gd name="T44" fmla="*/ 477 w 519"/>
                <a:gd name="T45" fmla="*/ 352 h 571"/>
                <a:gd name="T46" fmla="*/ 472 w 519"/>
                <a:gd name="T47" fmla="*/ 334 h 571"/>
                <a:gd name="T48" fmla="*/ 481 w 519"/>
                <a:gd name="T49" fmla="*/ 294 h 571"/>
                <a:gd name="T50" fmla="*/ 484 w 519"/>
                <a:gd name="T51" fmla="*/ 239 h 571"/>
                <a:gd name="T52" fmla="*/ 344 w 519"/>
                <a:gd name="T53" fmla="*/ 233 h 571"/>
                <a:gd name="T54" fmla="*/ 401 w 519"/>
                <a:gd name="T55" fmla="*/ 49 h 571"/>
                <a:gd name="T56" fmla="*/ 372 w 519"/>
                <a:gd name="T57" fmla="*/ 31 h 571"/>
                <a:gd name="T58" fmla="*/ 132 w 519"/>
                <a:gd name="T59" fmla="*/ 246 h 571"/>
                <a:gd name="T60" fmla="*/ 49 w 519"/>
                <a:gd name="T61" fmla="*/ 233 h 571"/>
                <a:gd name="T62" fmla="*/ 30 w 519"/>
                <a:gd name="T63" fmla="*/ 471 h 571"/>
                <a:gd name="T64" fmla="*/ 101 w 519"/>
                <a:gd name="T65" fmla="*/ 507 h 571"/>
                <a:gd name="T66" fmla="*/ 49 w 519"/>
                <a:gd name="T67" fmla="*/ 233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19" h="571">
                  <a:moveTo>
                    <a:pt x="353" y="571"/>
                  </a:moveTo>
                  <a:cubicBezTo>
                    <a:pt x="274" y="571"/>
                    <a:pt x="251" y="560"/>
                    <a:pt x="225" y="548"/>
                  </a:cubicBezTo>
                  <a:cubicBezTo>
                    <a:pt x="206" y="539"/>
                    <a:pt x="184" y="529"/>
                    <a:pt x="132" y="522"/>
                  </a:cubicBezTo>
                  <a:cubicBezTo>
                    <a:pt x="132" y="537"/>
                    <a:pt x="132" y="537"/>
                    <a:pt x="132" y="537"/>
                  </a:cubicBezTo>
                  <a:cubicBezTo>
                    <a:pt x="49" y="537"/>
                    <a:pt x="49" y="537"/>
                    <a:pt x="49" y="537"/>
                  </a:cubicBezTo>
                  <a:cubicBezTo>
                    <a:pt x="35" y="537"/>
                    <a:pt x="22" y="529"/>
                    <a:pt x="12" y="516"/>
                  </a:cubicBezTo>
                  <a:cubicBezTo>
                    <a:pt x="4" y="504"/>
                    <a:pt x="0" y="488"/>
                    <a:pt x="0" y="471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52"/>
                    <a:pt x="4" y="236"/>
                    <a:pt x="12" y="224"/>
                  </a:cubicBezTo>
                  <a:cubicBezTo>
                    <a:pt x="22" y="211"/>
                    <a:pt x="35" y="203"/>
                    <a:pt x="49" y="203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2" y="214"/>
                    <a:pt x="132" y="214"/>
                    <a:pt x="132" y="214"/>
                  </a:cubicBezTo>
                  <a:cubicBezTo>
                    <a:pt x="187" y="195"/>
                    <a:pt x="239" y="169"/>
                    <a:pt x="278" y="139"/>
                  </a:cubicBezTo>
                  <a:cubicBezTo>
                    <a:pt x="301" y="122"/>
                    <a:pt x="318" y="104"/>
                    <a:pt x="329" y="86"/>
                  </a:cubicBezTo>
                  <a:cubicBezTo>
                    <a:pt x="340" y="68"/>
                    <a:pt x="344" y="51"/>
                    <a:pt x="342" y="36"/>
                  </a:cubicBezTo>
                  <a:cubicBezTo>
                    <a:pt x="340" y="27"/>
                    <a:pt x="343" y="17"/>
                    <a:pt x="349" y="10"/>
                  </a:cubicBezTo>
                  <a:cubicBezTo>
                    <a:pt x="355" y="4"/>
                    <a:pt x="363" y="0"/>
                    <a:pt x="370" y="0"/>
                  </a:cubicBezTo>
                  <a:cubicBezTo>
                    <a:pt x="388" y="0"/>
                    <a:pt x="413" y="9"/>
                    <a:pt x="427" y="34"/>
                  </a:cubicBezTo>
                  <a:cubicBezTo>
                    <a:pt x="438" y="52"/>
                    <a:pt x="440" y="77"/>
                    <a:pt x="434" y="106"/>
                  </a:cubicBezTo>
                  <a:cubicBezTo>
                    <a:pt x="429" y="134"/>
                    <a:pt x="416" y="166"/>
                    <a:pt x="396" y="203"/>
                  </a:cubicBezTo>
                  <a:cubicBezTo>
                    <a:pt x="472" y="203"/>
                    <a:pt x="472" y="203"/>
                    <a:pt x="472" y="203"/>
                  </a:cubicBezTo>
                  <a:cubicBezTo>
                    <a:pt x="487" y="203"/>
                    <a:pt x="501" y="210"/>
                    <a:pt x="509" y="223"/>
                  </a:cubicBezTo>
                  <a:cubicBezTo>
                    <a:pt x="515" y="233"/>
                    <a:pt x="519" y="246"/>
                    <a:pt x="519" y="261"/>
                  </a:cubicBezTo>
                  <a:cubicBezTo>
                    <a:pt x="519" y="283"/>
                    <a:pt x="512" y="306"/>
                    <a:pt x="500" y="320"/>
                  </a:cubicBezTo>
                  <a:cubicBezTo>
                    <a:pt x="500" y="320"/>
                    <a:pt x="500" y="321"/>
                    <a:pt x="501" y="321"/>
                  </a:cubicBezTo>
                  <a:cubicBezTo>
                    <a:pt x="505" y="329"/>
                    <a:pt x="507" y="339"/>
                    <a:pt x="507" y="352"/>
                  </a:cubicBezTo>
                  <a:cubicBezTo>
                    <a:pt x="507" y="369"/>
                    <a:pt x="503" y="388"/>
                    <a:pt x="495" y="404"/>
                  </a:cubicBezTo>
                  <a:cubicBezTo>
                    <a:pt x="490" y="415"/>
                    <a:pt x="483" y="423"/>
                    <a:pt x="476" y="428"/>
                  </a:cubicBezTo>
                  <a:cubicBezTo>
                    <a:pt x="476" y="431"/>
                    <a:pt x="477" y="433"/>
                    <a:pt x="477" y="436"/>
                  </a:cubicBezTo>
                  <a:cubicBezTo>
                    <a:pt x="477" y="451"/>
                    <a:pt x="472" y="471"/>
                    <a:pt x="464" y="486"/>
                  </a:cubicBezTo>
                  <a:cubicBezTo>
                    <a:pt x="456" y="502"/>
                    <a:pt x="446" y="513"/>
                    <a:pt x="435" y="518"/>
                  </a:cubicBezTo>
                  <a:cubicBezTo>
                    <a:pt x="432" y="533"/>
                    <a:pt x="423" y="546"/>
                    <a:pt x="408" y="556"/>
                  </a:cubicBezTo>
                  <a:cubicBezTo>
                    <a:pt x="393" y="566"/>
                    <a:pt x="374" y="571"/>
                    <a:pt x="353" y="571"/>
                  </a:cubicBezTo>
                  <a:close/>
                  <a:moveTo>
                    <a:pt x="134" y="492"/>
                  </a:moveTo>
                  <a:cubicBezTo>
                    <a:pt x="193" y="500"/>
                    <a:pt x="216" y="511"/>
                    <a:pt x="238" y="521"/>
                  </a:cubicBezTo>
                  <a:cubicBezTo>
                    <a:pt x="262" y="532"/>
                    <a:pt x="281" y="541"/>
                    <a:pt x="353" y="541"/>
                  </a:cubicBezTo>
                  <a:cubicBezTo>
                    <a:pt x="379" y="541"/>
                    <a:pt x="406" y="530"/>
                    <a:pt x="406" y="505"/>
                  </a:cubicBezTo>
                  <a:cubicBezTo>
                    <a:pt x="406" y="490"/>
                    <a:pt x="406" y="490"/>
                    <a:pt x="406" y="490"/>
                  </a:cubicBezTo>
                  <a:cubicBezTo>
                    <a:pt x="421" y="490"/>
                    <a:pt x="421" y="490"/>
                    <a:pt x="421" y="490"/>
                  </a:cubicBezTo>
                  <a:cubicBezTo>
                    <a:pt x="424" y="490"/>
                    <a:pt x="428" y="487"/>
                    <a:pt x="432" y="482"/>
                  </a:cubicBezTo>
                  <a:cubicBezTo>
                    <a:pt x="437" y="474"/>
                    <a:pt x="442" y="463"/>
                    <a:pt x="444" y="452"/>
                  </a:cubicBezTo>
                  <a:cubicBezTo>
                    <a:pt x="447" y="440"/>
                    <a:pt x="447" y="432"/>
                    <a:pt x="446" y="431"/>
                  </a:cubicBezTo>
                  <a:cubicBezTo>
                    <a:pt x="446" y="432"/>
                    <a:pt x="450" y="436"/>
                    <a:pt x="455" y="436"/>
                  </a:cubicBezTo>
                  <a:cubicBezTo>
                    <a:pt x="455" y="406"/>
                    <a:pt x="455" y="406"/>
                    <a:pt x="455" y="406"/>
                  </a:cubicBezTo>
                  <a:cubicBezTo>
                    <a:pt x="457" y="406"/>
                    <a:pt x="462" y="402"/>
                    <a:pt x="468" y="391"/>
                  </a:cubicBezTo>
                  <a:cubicBezTo>
                    <a:pt x="474" y="379"/>
                    <a:pt x="477" y="364"/>
                    <a:pt x="477" y="352"/>
                  </a:cubicBezTo>
                  <a:cubicBezTo>
                    <a:pt x="477" y="345"/>
                    <a:pt x="476" y="339"/>
                    <a:pt x="474" y="336"/>
                  </a:cubicBezTo>
                  <a:cubicBezTo>
                    <a:pt x="473" y="334"/>
                    <a:pt x="473" y="334"/>
                    <a:pt x="472" y="334"/>
                  </a:cubicBezTo>
                  <a:cubicBezTo>
                    <a:pt x="472" y="304"/>
                    <a:pt x="472" y="304"/>
                    <a:pt x="472" y="304"/>
                  </a:cubicBezTo>
                  <a:cubicBezTo>
                    <a:pt x="473" y="304"/>
                    <a:pt x="477" y="301"/>
                    <a:pt x="481" y="294"/>
                  </a:cubicBezTo>
                  <a:cubicBezTo>
                    <a:pt x="486" y="285"/>
                    <a:pt x="489" y="272"/>
                    <a:pt x="489" y="261"/>
                  </a:cubicBezTo>
                  <a:cubicBezTo>
                    <a:pt x="489" y="252"/>
                    <a:pt x="487" y="244"/>
                    <a:pt x="484" y="239"/>
                  </a:cubicBezTo>
                  <a:cubicBezTo>
                    <a:pt x="481" y="235"/>
                    <a:pt x="477" y="233"/>
                    <a:pt x="472" y="233"/>
                  </a:cubicBezTo>
                  <a:cubicBezTo>
                    <a:pt x="344" y="233"/>
                    <a:pt x="344" y="233"/>
                    <a:pt x="344" y="233"/>
                  </a:cubicBezTo>
                  <a:cubicBezTo>
                    <a:pt x="357" y="210"/>
                    <a:pt x="357" y="210"/>
                    <a:pt x="357" y="210"/>
                  </a:cubicBezTo>
                  <a:cubicBezTo>
                    <a:pt x="418" y="109"/>
                    <a:pt x="410" y="66"/>
                    <a:pt x="401" y="49"/>
                  </a:cubicBezTo>
                  <a:cubicBezTo>
                    <a:pt x="393" y="35"/>
                    <a:pt x="380" y="31"/>
                    <a:pt x="372" y="30"/>
                  </a:cubicBezTo>
                  <a:cubicBezTo>
                    <a:pt x="372" y="30"/>
                    <a:pt x="372" y="31"/>
                    <a:pt x="372" y="31"/>
                  </a:cubicBezTo>
                  <a:cubicBezTo>
                    <a:pt x="378" y="74"/>
                    <a:pt x="352" y="120"/>
                    <a:pt x="296" y="163"/>
                  </a:cubicBezTo>
                  <a:cubicBezTo>
                    <a:pt x="253" y="196"/>
                    <a:pt x="193" y="226"/>
                    <a:pt x="132" y="246"/>
                  </a:cubicBezTo>
                  <a:cubicBezTo>
                    <a:pt x="134" y="492"/>
                    <a:pt x="134" y="492"/>
                    <a:pt x="134" y="492"/>
                  </a:cubicBezTo>
                  <a:close/>
                  <a:moveTo>
                    <a:pt x="49" y="233"/>
                  </a:moveTo>
                  <a:cubicBezTo>
                    <a:pt x="40" y="233"/>
                    <a:pt x="30" y="248"/>
                    <a:pt x="30" y="269"/>
                  </a:cubicBezTo>
                  <a:cubicBezTo>
                    <a:pt x="30" y="471"/>
                    <a:pt x="30" y="471"/>
                    <a:pt x="30" y="471"/>
                  </a:cubicBezTo>
                  <a:cubicBezTo>
                    <a:pt x="30" y="492"/>
                    <a:pt x="40" y="507"/>
                    <a:pt x="49" y="507"/>
                  </a:cubicBezTo>
                  <a:cubicBezTo>
                    <a:pt x="101" y="507"/>
                    <a:pt x="101" y="507"/>
                    <a:pt x="101" y="507"/>
                  </a:cubicBezTo>
                  <a:cubicBezTo>
                    <a:pt x="101" y="233"/>
                    <a:pt x="101" y="233"/>
                    <a:pt x="101" y="233"/>
                  </a:cubicBezTo>
                  <a:cubicBezTo>
                    <a:pt x="49" y="233"/>
                    <a:pt x="49" y="233"/>
                    <a:pt x="49" y="233"/>
                  </a:cubicBezTo>
                  <a:close/>
                </a:path>
              </a:pathLst>
            </a:custGeom>
            <a:solidFill>
              <a:srgbClr val="A5DD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60" name="组 59"/>
          <p:cNvGrpSpPr/>
          <p:nvPr/>
        </p:nvGrpSpPr>
        <p:grpSpPr>
          <a:xfrm>
            <a:off x="8306825" y="5114974"/>
            <a:ext cx="2586984" cy="675978"/>
            <a:chOff x="1454929" y="5200802"/>
            <a:chExt cx="2586984" cy="675978"/>
          </a:xfrm>
        </p:grpSpPr>
        <p:sp>
          <p:nvSpPr>
            <p:cNvPr id="61" name="Freeform 5"/>
            <p:cNvSpPr>
              <a:spLocks noEditPoints="1"/>
            </p:cNvSpPr>
            <p:nvPr/>
          </p:nvSpPr>
          <p:spPr bwMode="auto">
            <a:xfrm>
              <a:off x="1454929" y="5200802"/>
              <a:ext cx="613068" cy="675978"/>
            </a:xfrm>
            <a:custGeom>
              <a:avLst/>
              <a:gdLst>
                <a:gd name="T0" fmla="*/ 225 w 519"/>
                <a:gd name="T1" fmla="*/ 548 h 571"/>
                <a:gd name="T2" fmla="*/ 132 w 519"/>
                <a:gd name="T3" fmla="*/ 537 h 571"/>
                <a:gd name="T4" fmla="*/ 12 w 519"/>
                <a:gd name="T5" fmla="*/ 516 h 571"/>
                <a:gd name="T6" fmla="*/ 0 w 519"/>
                <a:gd name="T7" fmla="*/ 269 h 571"/>
                <a:gd name="T8" fmla="*/ 49 w 519"/>
                <a:gd name="T9" fmla="*/ 203 h 571"/>
                <a:gd name="T10" fmla="*/ 132 w 519"/>
                <a:gd name="T11" fmla="*/ 214 h 571"/>
                <a:gd name="T12" fmla="*/ 329 w 519"/>
                <a:gd name="T13" fmla="*/ 86 h 571"/>
                <a:gd name="T14" fmla="*/ 349 w 519"/>
                <a:gd name="T15" fmla="*/ 10 h 571"/>
                <a:gd name="T16" fmla="*/ 427 w 519"/>
                <a:gd name="T17" fmla="*/ 34 h 571"/>
                <a:gd name="T18" fmla="*/ 396 w 519"/>
                <a:gd name="T19" fmla="*/ 203 h 571"/>
                <a:gd name="T20" fmla="*/ 509 w 519"/>
                <a:gd name="T21" fmla="*/ 223 h 571"/>
                <a:gd name="T22" fmla="*/ 500 w 519"/>
                <a:gd name="T23" fmla="*/ 320 h 571"/>
                <a:gd name="T24" fmla="*/ 507 w 519"/>
                <a:gd name="T25" fmla="*/ 352 h 571"/>
                <a:gd name="T26" fmla="*/ 476 w 519"/>
                <a:gd name="T27" fmla="*/ 428 h 571"/>
                <a:gd name="T28" fmla="*/ 464 w 519"/>
                <a:gd name="T29" fmla="*/ 486 h 571"/>
                <a:gd name="T30" fmla="*/ 408 w 519"/>
                <a:gd name="T31" fmla="*/ 556 h 571"/>
                <a:gd name="T32" fmla="*/ 134 w 519"/>
                <a:gd name="T33" fmla="*/ 492 h 571"/>
                <a:gd name="T34" fmla="*/ 353 w 519"/>
                <a:gd name="T35" fmla="*/ 541 h 571"/>
                <a:gd name="T36" fmla="*/ 406 w 519"/>
                <a:gd name="T37" fmla="*/ 490 h 571"/>
                <a:gd name="T38" fmla="*/ 432 w 519"/>
                <a:gd name="T39" fmla="*/ 482 h 571"/>
                <a:gd name="T40" fmla="*/ 446 w 519"/>
                <a:gd name="T41" fmla="*/ 431 h 571"/>
                <a:gd name="T42" fmla="*/ 455 w 519"/>
                <a:gd name="T43" fmla="*/ 406 h 571"/>
                <a:gd name="T44" fmla="*/ 477 w 519"/>
                <a:gd name="T45" fmla="*/ 352 h 571"/>
                <a:gd name="T46" fmla="*/ 472 w 519"/>
                <a:gd name="T47" fmla="*/ 334 h 571"/>
                <a:gd name="T48" fmla="*/ 481 w 519"/>
                <a:gd name="T49" fmla="*/ 294 h 571"/>
                <a:gd name="T50" fmla="*/ 484 w 519"/>
                <a:gd name="T51" fmla="*/ 239 h 571"/>
                <a:gd name="T52" fmla="*/ 344 w 519"/>
                <a:gd name="T53" fmla="*/ 233 h 571"/>
                <a:gd name="T54" fmla="*/ 401 w 519"/>
                <a:gd name="T55" fmla="*/ 49 h 571"/>
                <a:gd name="T56" fmla="*/ 372 w 519"/>
                <a:gd name="T57" fmla="*/ 31 h 571"/>
                <a:gd name="T58" fmla="*/ 132 w 519"/>
                <a:gd name="T59" fmla="*/ 246 h 571"/>
                <a:gd name="T60" fmla="*/ 49 w 519"/>
                <a:gd name="T61" fmla="*/ 233 h 571"/>
                <a:gd name="T62" fmla="*/ 30 w 519"/>
                <a:gd name="T63" fmla="*/ 471 h 571"/>
                <a:gd name="T64" fmla="*/ 101 w 519"/>
                <a:gd name="T65" fmla="*/ 507 h 571"/>
                <a:gd name="T66" fmla="*/ 49 w 519"/>
                <a:gd name="T67" fmla="*/ 233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19" h="571">
                  <a:moveTo>
                    <a:pt x="353" y="571"/>
                  </a:moveTo>
                  <a:cubicBezTo>
                    <a:pt x="274" y="571"/>
                    <a:pt x="251" y="560"/>
                    <a:pt x="225" y="548"/>
                  </a:cubicBezTo>
                  <a:cubicBezTo>
                    <a:pt x="206" y="539"/>
                    <a:pt x="184" y="529"/>
                    <a:pt x="132" y="522"/>
                  </a:cubicBezTo>
                  <a:cubicBezTo>
                    <a:pt x="132" y="537"/>
                    <a:pt x="132" y="537"/>
                    <a:pt x="132" y="537"/>
                  </a:cubicBezTo>
                  <a:cubicBezTo>
                    <a:pt x="49" y="537"/>
                    <a:pt x="49" y="537"/>
                    <a:pt x="49" y="537"/>
                  </a:cubicBezTo>
                  <a:cubicBezTo>
                    <a:pt x="35" y="537"/>
                    <a:pt x="22" y="529"/>
                    <a:pt x="12" y="516"/>
                  </a:cubicBezTo>
                  <a:cubicBezTo>
                    <a:pt x="4" y="504"/>
                    <a:pt x="0" y="488"/>
                    <a:pt x="0" y="471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52"/>
                    <a:pt x="4" y="236"/>
                    <a:pt x="12" y="224"/>
                  </a:cubicBezTo>
                  <a:cubicBezTo>
                    <a:pt x="22" y="211"/>
                    <a:pt x="35" y="203"/>
                    <a:pt x="49" y="203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2" y="214"/>
                    <a:pt x="132" y="214"/>
                    <a:pt x="132" y="214"/>
                  </a:cubicBezTo>
                  <a:cubicBezTo>
                    <a:pt x="187" y="195"/>
                    <a:pt x="239" y="169"/>
                    <a:pt x="278" y="139"/>
                  </a:cubicBezTo>
                  <a:cubicBezTo>
                    <a:pt x="301" y="122"/>
                    <a:pt x="318" y="104"/>
                    <a:pt x="329" y="86"/>
                  </a:cubicBezTo>
                  <a:cubicBezTo>
                    <a:pt x="340" y="68"/>
                    <a:pt x="344" y="51"/>
                    <a:pt x="342" y="36"/>
                  </a:cubicBezTo>
                  <a:cubicBezTo>
                    <a:pt x="340" y="27"/>
                    <a:pt x="343" y="17"/>
                    <a:pt x="349" y="10"/>
                  </a:cubicBezTo>
                  <a:cubicBezTo>
                    <a:pt x="355" y="4"/>
                    <a:pt x="363" y="0"/>
                    <a:pt x="370" y="0"/>
                  </a:cubicBezTo>
                  <a:cubicBezTo>
                    <a:pt x="388" y="0"/>
                    <a:pt x="413" y="9"/>
                    <a:pt x="427" y="34"/>
                  </a:cubicBezTo>
                  <a:cubicBezTo>
                    <a:pt x="438" y="52"/>
                    <a:pt x="440" y="77"/>
                    <a:pt x="434" y="106"/>
                  </a:cubicBezTo>
                  <a:cubicBezTo>
                    <a:pt x="429" y="134"/>
                    <a:pt x="416" y="166"/>
                    <a:pt x="396" y="203"/>
                  </a:cubicBezTo>
                  <a:cubicBezTo>
                    <a:pt x="472" y="203"/>
                    <a:pt x="472" y="203"/>
                    <a:pt x="472" y="203"/>
                  </a:cubicBezTo>
                  <a:cubicBezTo>
                    <a:pt x="487" y="203"/>
                    <a:pt x="501" y="210"/>
                    <a:pt x="509" y="223"/>
                  </a:cubicBezTo>
                  <a:cubicBezTo>
                    <a:pt x="515" y="233"/>
                    <a:pt x="519" y="246"/>
                    <a:pt x="519" y="261"/>
                  </a:cubicBezTo>
                  <a:cubicBezTo>
                    <a:pt x="519" y="283"/>
                    <a:pt x="512" y="306"/>
                    <a:pt x="500" y="320"/>
                  </a:cubicBezTo>
                  <a:cubicBezTo>
                    <a:pt x="500" y="320"/>
                    <a:pt x="500" y="321"/>
                    <a:pt x="501" y="321"/>
                  </a:cubicBezTo>
                  <a:cubicBezTo>
                    <a:pt x="505" y="329"/>
                    <a:pt x="507" y="339"/>
                    <a:pt x="507" y="352"/>
                  </a:cubicBezTo>
                  <a:cubicBezTo>
                    <a:pt x="507" y="369"/>
                    <a:pt x="503" y="388"/>
                    <a:pt x="495" y="404"/>
                  </a:cubicBezTo>
                  <a:cubicBezTo>
                    <a:pt x="490" y="415"/>
                    <a:pt x="483" y="423"/>
                    <a:pt x="476" y="428"/>
                  </a:cubicBezTo>
                  <a:cubicBezTo>
                    <a:pt x="476" y="431"/>
                    <a:pt x="477" y="433"/>
                    <a:pt x="477" y="436"/>
                  </a:cubicBezTo>
                  <a:cubicBezTo>
                    <a:pt x="477" y="451"/>
                    <a:pt x="472" y="471"/>
                    <a:pt x="464" y="486"/>
                  </a:cubicBezTo>
                  <a:cubicBezTo>
                    <a:pt x="456" y="502"/>
                    <a:pt x="446" y="513"/>
                    <a:pt x="435" y="518"/>
                  </a:cubicBezTo>
                  <a:cubicBezTo>
                    <a:pt x="432" y="533"/>
                    <a:pt x="423" y="546"/>
                    <a:pt x="408" y="556"/>
                  </a:cubicBezTo>
                  <a:cubicBezTo>
                    <a:pt x="393" y="566"/>
                    <a:pt x="374" y="571"/>
                    <a:pt x="353" y="571"/>
                  </a:cubicBezTo>
                  <a:close/>
                  <a:moveTo>
                    <a:pt x="134" y="492"/>
                  </a:moveTo>
                  <a:cubicBezTo>
                    <a:pt x="193" y="500"/>
                    <a:pt x="216" y="511"/>
                    <a:pt x="238" y="521"/>
                  </a:cubicBezTo>
                  <a:cubicBezTo>
                    <a:pt x="262" y="532"/>
                    <a:pt x="281" y="541"/>
                    <a:pt x="353" y="541"/>
                  </a:cubicBezTo>
                  <a:cubicBezTo>
                    <a:pt x="379" y="541"/>
                    <a:pt x="406" y="530"/>
                    <a:pt x="406" y="505"/>
                  </a:cubicBezTo>
                  <a:cubicBezTo>
                    <a:pt x="406" y="490"/>
                    <a:pt x="406" y="490"/>
                    <a:pt x="406" y="490"/>
                  </a:cubicBezTo>
                  <a:cubicBezTo>
                    <a:pt x="421" y="490"/>
                    <a:pt x="421" y="490"/>
                    <a:pt x="421" y="490"/>
                  </a:cubicBezTo>
                  <a:cubicBezTo>
                    <a:pt x="424" y="490"/>
                    <a:pt x="428" y="487"/>
                    <a:pt x="432" y="482"/>
                  </a:cubicBezTo>
                  <a:cubicBezTo>
                    <a:pt x="437" y="474"/>
                    <a:pt x="442" y="463"/>
                    <a:pt x="444" y="452"/>
                  </a:cubicBezTo>
                  <a:cubicBezTo>
                    <a:pt x="447" y="440"/>
                    <a:pt x="447" y="432"/>
                    <a:pt x="446" y="431"/>
                  </a:cubicBezTo>
                  <a:cubicBezTo>
                    <a:pt x="446" y="432"/>
                    <a:pt x="450" y="436"/>
                    <a:pt x="455" y="436"/>
                  </a:cubicBezTo>
                  <a:cubicBezTo>
                    <a:pt x="455" y="406"/>
                    <a:pt x="455" y="406"/>
                    <a:pt x="455" y="406"/>
                  </a:cubicBezTo>
                  <a:cubicBezTo>
                    <a:pt x="457" y="406"/>
                    <a:pt x="462" y="402"/>
                    <a:pt x="468" y="391"/>
                  </a:cubicBezTo>
                  <a:cubicBezTo>
                    <a:pt x="474" y="379"/>
                    <a:pt x="477" y="364"/>
                    <a:pt x="477" y="352"/>
                  </a:cubicBezTo>
                  <a:cubicBezTo>
                    <a:pt x="477" y="345"/>
                    <a:pt x="476" y="339"/>
                    <a:pt x="474" y="336"/>
                  </a:cubicBezTo>
                  <a:cubicBezTo>
                    <a:pt x="473" y="334"/>
                    <a:pt x="473" y="334"/>
                    <a:pt x="472" y="334"/>
                  </a:cubicBezTo>
                  <a:cubicBezTo>
                    <a:pt x="472" y="304"/>
                    <a:pt x="472" y="304"/>
                    <a:pt x="472" y="304"/>
                  </a:cubicBezTo>
                  <a:cubicBezTo>
                    <a:pt x="473" y="304"/>
                    <a:pt x="477" y="301"/>
                    <a:pt x="481" y="294"/>
                  </a:cubicBezTo>
                  <a:cubicBezTo>
                    <a:pt x="486" y="285"/>
                    <a:pt x="489" y="272"/>
                    <a:pt x="489" y="261"/>
                  </a:cubicBezTo>
                  <a:cubicBezTo>
                    <a:pt x="489" y="252"/>
                    <a:pt x="487" y="244"/>
                    <a:pt x="484" y="239"/>
                  </a:cubicBezTo>
                  <a:cubicBezTo>
                    <a:pt x="481" y="235"/>
                    <a:pt x="477" y="233"/>
                    <a:pt x="472" y="233"/>
                  </a:cubicBezTo>
                  <a:cubicBezTo>
                    <a:pt x="344" y="233"/>
                    <a:pt x="344" y="233"/>
                    <a:pt x="344" y="233"/>
                  </a:cubicBezTo>
                  <a:cubicBezTo>
                    <a:pt x="357" y="210"/>
                    <a:pt x="357" y="210"/>
                    <a:pt x="357" y="210"/>
                  </a:cubicBezTo>
                  <a:cubicBezTo>
                    <a:pt x="418" y="109"/>
                    <a:pt x="410" y="66"/>
                    <a:pt x="401" y="49"/>
                  </a:cubicBezTo>
                  <a:cubicBezTo>
                    <a:pt x="393" y="35"/>
                    <a:pt x="380" y="31"/>
                    <a:pt x="372" y="30"/>
                  </a:cubicBezTo>
                  <a:cubicBezTo>
                    <a:pt x="372" y="30"/>
                    <a:pt x="372" y="31"/>
                    <a:pt x="372" y="31"/>
                  </a:cubicBezTo>
                  <a:cubicBezTo>
                    <a:pt x="378" y="74"/>
                    <a:pt x="352" y="120"/>
                    <a:pt x="296" y="163"/>
                  </a:cubicBezTo>
                  <a:cubicBezTo>
                    <a:pt x="253" y="196"/>
                    <a:pt x="193" y="226"/>
                    <a:pt x="132" y="246"/>
                  </a:cubicBezTo>
                  <a:cubicBezTo>
                    <a:pt x="134" y="492"/>
                    <a:pt x="134" y="492"/>
                    <a:pt x="134" y="492"/>
                  </a:cubicBezTo>
                  <a:close/>
                  <a:moveTo>
                    <a:pt x="49" y="233"/>
                  </a:moveTo>
                  <a:cubicBezTo>
                    <a:pt x="40" y="233"/>
                    <a:pt x="30" y="248"/>
                    <a:pt x="30" y="269"/>
                  </a:cubicBezTo>
                  <a:cubicBezTo>
                    <a:pt x="30" y="471"/>
                    <a:pt x="30" y="471"/>
                    <a:pt x="30" y="471"/>
                  </a:cubicBezTo>
                  <a:cubicBezTo>
                    <a:pt x="30" y="492"/>
                    <a:pt x="40" y="507"/>
                    <a:pt x="49" y="507"/>
                  </a:cubicBezTo>
                  <a:cubicBezTo>
                    <a:pt x="101" y="507"/>
                    <a:pt x="101" y="507"/>
                    <a:pt x="101" y="507"/>
                  </a:cubicBezTo>
                  <a:cubicBezTo>
                    <a:pt x="101" y="233"/>
                    <a:pt x="101" y="233"/>
                    <a:pt x="101" y="233"/>
                  </a:cubicBezTo>
                  <a:cubicBezTo>
                    <a:pt x="49" y="233"/>
                    <a:pt x="49" y="233"/>
                    <a:pt x="49" y="233"/>
                  </a:cubicBezTo>
                  <a:close/>
                </a:path>
              </a:pathLst>
            </a:custGeom>
            <a:solidFill>
              <a:srgbClr val="08BCC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2219087" y="5493877"/>
              <a:ext cx="182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便宜、方便快捷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-152400" y="442215"/>
            <a:ext cx="3870960" cy="572464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占位符 12"/>
          <p:cNvSpPr txBox="1">
            <a:spLocks/>
          </p:cNvSpPr>
          <p:nvPr/>
        </p:nvSpPr>
        <p:spPr>
          <a:xfrm>
            <a:off x="-32658" y="493098"/>
            <a:ext cx="3997467" cy="572464"/>
          </a:xfrm>
          <a:prstGeom prst="rect">
            <a:avLst/>
          </a:prstGeom>
        </p:spPr>
        <p:txBody>
          <a:bodyPr/>
          <a:lstStyle>
            <a:lvl1pPr marL="457143" indent="-457143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476" indent="-38095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810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334" indent="-30476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57" indent="-304762" algn="l" defTabSz="609524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381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905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429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52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b="1" dirty="0"/>
              <a:t> </a:t>
            </a:r>
            <a:r>
              <a:rPr lang="en-US" altLang="zh-CN" sz="1800" b="1" dirty="0" smtClean="0">
                <a:solidFill>
                  <a:schemeClr val="bg1"/>
                </a:solidFill>
              </a:rPr>
              <a:t>PART ONE </a:t>
            </a:r>
            <a:r>
              <a:rPr lang="en-US" altLang="zh-CN" sz="2800" b="1" dirty="0" smtClean="0">
                <a:solidFill>
                  <a:schemeClr val="accent1"/>
                </a:solidFill>
              </a:rPr>
              <a:t>Background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84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2"/>
          <p:cNvSpPr txBox="1">
            <a:spLocks/>
          </p:cNvSpPr>
          <p:nvPr/>
        </p:nvSpPr>
        <p:spPr>
          <a:xfrm>
            <a:off x="-32658" y="493098"/>
            <a:ext cx="3997467" cy="572464"/>
          </a:xfrm>
          <a:prstGeom prst="rect">
            <a:avLst/>
          </a:prstGeom>
        </p:spPr>
        <p:txBody>
          <a:bodyPr/>
          <a:lstStyle>
            <a:lvl1pPr marL="457143" indent="-457143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476" indent="-38095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810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334" indent="-30476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57" indent="-304762" algn="l" defTabSz="609524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381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905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429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52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b="1" dirty="0"/>
              <a:t> PART ONE  </a:t>
            </a:r>
            <a:r>
              <a:rPr lang="en-US" altLang="zh-CN" sz="2800" b="1" dirty="0">
                <a:solidFill>
                  <a:schemeClr val="accent1"/>
                </a:solidFill>
              </a:rPr>
              <a:t>Background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8087" b="5074"/>
          <a:stretch/>
        </p:blipFill>
        <p:spPr>
          <a:xfrm>
            <a:off x="6674113" y="0"/>
            <a:ext cx="5263191" cy="309392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l="12146" r="12932"/>
          <a:stretch/>
        </p:blipFill>
        <p:spPr>
          <a:xfrm>
            <a:off x="6638795" y="3321680"/>
            <a:ext cx="5298509" cy="35363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40487" y="3870542"/>
            <a:ext cx="5848644" cy="2012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chemeClr val="bg1"/>
                </a:solidFill>
              </a:rPr>
              <a:t>Pure 3D modeling</a:t>
            </a:r>
          </a:p>
          <a:p>
            <a:pPr marL="457200" indent="-457200">
              <a:lnSpc>
                <a:spcPct val="130000"/>
              </a:lnSpc>
              <a:buFont typeface="Wingdings" panose="05000000000000000000" pitchFamily="2" charset="2"/>
              <a:buChar char="n"/>
            </a:pPr>
            <a:endParaRPr lang="en-US" altLang="zh-CN" sz="2400" b="1" dirty="0">
              <a:solidFill>
                <a:schemeClr val="bg1"/>
              </a:solidFill>
            </a:endParaRPr>
          </a:p>
          <a:p>
            <a:pPr marL="457200" indent="-4572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chemeClr val="bg1"/>
                </a:solidFill>
              </a:rPr>
              <a:t>Interior scene reconstruction based on real picture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80158" y="2010458"/>
            <a:ext cx="4739266" cy="668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3200" b="1" dirty="0">
                <a:solidFill>
                  <a:schemeClr val="accent1"/>
                </a:solidFill>
              </a:rPr>
              <a:t>Virtual home</a:t>
            </a:r>
            <a:endParaRPr lang="en-US" altLang="zh-CN" sz="3200" b="1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72811" y="1595826"/>
            <a:ext cx="3421461" cy="1498102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362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直接连接符 68"/>
          <p:cNvCxnSpPr>
            <a:cxnSpLocks/>
          </p:cNvCxnSpPr>
          <p:nvPr/>
        </p:nvCxnSpPr>
        <p:spPr>
          <a:xfrm flipH="1" flipV="1">
            <a:off x="5188642" y="913941"/>
            <a:ext cx="2523592" cy="6658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文本占位符 12"/>
          <p:cNvSpPr txBox="1">
            <a:spLocks/>
          </p:cNvSpPr>
          <p:nvPr/>
        </p:nvSpPr>
        <p:spPr>
          <a:xfrm>
            <a:off x="59958" y="491338"/>
            <a:ext cx="3997467" cy="572464"/>
          </a:xfrm>
          <a:prstGeom prst="rect">
            <a:avLst/>
          </a:prstGeom>
        </p:spPr>
        <p:txBody>
          <a:bodyPr/>
          <a:lstStyle>
            <a:lvl1pPr marL="457143" indent="-457143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476" indent="-38095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810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334" indent="-30476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57" indent="-304762" algn="l" defTabSz="609524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381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905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429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52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b="1" dirty="0"/>
              <a:t> PART ONE   </a:t>
            </a:r>
            <a:r>
              <a:rPr lang="en-US" altLang="zh-CN" sz="2800" b="1" dirty="0">
                <a:solidFill>
                  <a:schemeClr val="accent1"/>
                </a:solidFill>
              </a:rPr>
              <a:t>Product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cxnSp>
        <p:nvCxnSpPr>
          <p:cNvPr id="9" name="直接连接符 8"/>
          <p:cNvCxnSpPr>
            <a:cxnSpLocks/>
            <a:stCxn id="36" idx="1"/>
          </p:cNvCxnSpPr>
          <p:nvPr/>
        </p:nvCxnSpPr>
        <p:spPr>
          <a:xfrm flipH="1">
            <a:off x="7763043" y="867851"/>
            <a:ext cx="2966873" cy="7031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cxnSpLocks/>
          </p:cNvCxnSpPr>
          <p:nvPr/>
        </p:nvCxnSpPr>
        <p:spPr>
          <a:xfrm flipH="1" flipV="1">
            <a:off x="7256953" y="2077368"/>
            <a:ext cx="1460608" cy="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 flipH="1">
            <a:off x="4477662" y="434820"/>
            <a:ext cx="931517" cy="9162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flipV="1">
            <a:off x="4155724" y="875123"/>
            <a:ext cx="238518" cy="23851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 flipV="1">
            <a:off x="4227400" y="443605"/>
            <a:ext cx="238518" cy="23851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 flipV="1">
            <a:off x="4580628" y="182216"/>
            <a:ext cx="238518" cy="23851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 flipV="1">
            <a:off x="4989246" y="139520"/>
            <a:ext cx="238518" cy="23851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flipV="1">
            <a:off x="5323241" y="349051"/>
            <a:ext cx="238518" cy="23851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flipV="1">
            <a:off x="5492600" y="681779"/>
            <a:ext cx="238518" cy="23851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flipV="1">
            <a:off x="5423848" y="1097291"/>
            <a:ext cx="238518" cy="23851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flipV="1">
            <a:off x="5059786" y="1364302"/>
            <a:ext cx="238518" cy="23851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flipV="1">
            <a:off x="4606642" y="1390916"/>
            <a:ext cx="238518" cy="23851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flipV="1">
            <a:off x="4288493" y="1204962"/>
            <a:ext cx="238518" cy="23851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flipH="1">
            <a:off x="7494554" y="1321635"/>
            <a:ext cx="450292" cy="4502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flipH="1">
            <a:off x="7202510" y="1505768"/>
            <a:ext cx="157439" cy="1574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flipH="1">
            <a:off x="7447021" y="1070529"/>
            <a:ext cx="157439" cy="1574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flipH="1">
            <a:off x="7643822" y="1035614"/>
            <a:ext cx="157439" cy="1574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flipH="1">
            <a:off x="8029511" y="1232585"/>
            <a:ext cx="157439" cy="1574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flipH="1">
            <a:off x="8092294" y="1613807"/>
            <a:ext cx="157439" cy="1574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flipH="1">
            <a:off x="7991877" y="1805135"/>
            <a:ext cx="157439" cy="1574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flipH="1">
            <a:off x="7814048" y="1927882"/>
            <a:ext cx="157439" cy="1574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flipH="1">
            <a:off x="7599545" y="1953927"/>
            <a:ext cx="157439" cy="1574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flipH="1">
            <a:off x="7397508" y="1877305"/>
            <a:ext cx="157439" cy="1574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flipH="1">
            <a:off x="7254221" y="1715568"/>
            <a:ext cx="157439" cy="1574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flipV="1">
            <a:off x="10690214" y="636452"/>
            <a:ext cx="271101" cy="271101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flipV="1">
            <a:off x="10535745" y="725680"/>
            <a:ext cx="100076" cy="100076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flipV="1">
            <a:off x="10565153" y="606367"/>
            <a:ext cx="100076" cy="100076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flipV="1">
            <a:off x="10646640" y="514387"/>
            <a:ext cx="100076" cy="100076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flipV="1">
            <a:off x="10761539" y="470812"/>
            <a:ext cx="100076" cy="100076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flipV="1">
            <a:off x="10883526" y="485624"/>
            <a:ext cx="100076" cy="100076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flipV="1">
            <a:off x="11041765" y="664238"/>
            <a:ext cx="100076" cy="100076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flipV="1">
            <a:off x="11041765" y="787122"/>
            <a:ext cx="100076" cy="100076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flipV="1">
            <a:off x="10984658" y="895930"/>
            <a:ext cx="100076" cy="100076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flipV="1">
            <a:off x="10883526" y="965736"/>
            <a:ext cx="100076" cy="100076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flipV="1">
            <a:off x="10761538" y="980548"/>
            <a:ext cx="100076" cy="100076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flipV="1">
            <a:off x="10646640" y="936973"/>
            <a:ext cx="100076" cy="100076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flipH="1">
            <a:off x="8085871" y="1404380"/>
            <a:ext cx="157439" cy="1574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flipH="1">
            <a:off x="7883487" y="1084175"/>
            <a:ext cx="157439" cy="1574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flipH="1">
            <a:off x="7300341" y="1200617"/>
            <a:ext cx="157439" cy="1574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 flipH="1">
            <a:off x="4169424" y="626821"/>
            <a:ext cx="15683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Home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 flipH="1">
            <a:off x="229811" y="3886945"/>
            <a:ext cx="324538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Take an indoor picture using your mobile phone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 flipH="1">
            <a:off x="436320" y="5508454"/>
            <a:ext cx="273881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b="1" dirty="0">
                <a:solidFill>
                  <a:schemeClr val="bg1"/>
                </a:solidFill>
              </a:rPr>
              <a:t>Reconstruct interior </a:t>
            </a:r>
          </a:p>
          <a:p>
            <a:pPr algn="ctr">
              <a:lnSpc>
                <a:spcPct val="125000"/>
              </a:lnSpc>
            </a:pPr>
            <a:r>
              <a:rPr lang="en-US" altLang="zh-CN" b="1" dirty="0">
                <a:solidFill>
                  <a:schemeClr val="bg1"/>
                </a:solidFill>
              </a:rPr>
              <a:t>scene automatically</a:t>
            </a:r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742" y="2217030"/>
            <a:ext cx="2604367" cy="4622751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838" y="2221114"/>
            <a:ext cx="2607488" cy="4628292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8309" y="2215976"/>
            <a:ext cx="2604367" cy="4622751"/>
          </a:xfrm>
          <a:prstGeom prst="rect">
            <a:avLst/>
          </a:prstGeom>
        </p:spPr>
      </p:pic>
      <p:sp>
        <p:nvSpPr>
          <p:cNvPr id="71" name="文本框 70"/>
          <p:cNvSpPr txBox="1"/>
          <p:nvPr/>
        </p:nvSpPr>
        <p:spPr>
          <a:xfrm flipH="1">
            <a:off x="6818083" y="566754"/>
            <a:ext cx="1796632" cy="406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Space Display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 flipH="1">
            <a:off x="9939359" y="1158277"/>
            <a:ext cx="1796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1600" b="1" dirty="0">
                <a:solidFill>
                  <a:srgbClr val="0DBE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 Info</a:t>
            </a:r>
          </a:p>
          <a:p>
            <a:pPr algn="ctr">
              <a:lnSpc>
                <a:spcPct val="125000"/>
              </a:lnSpc>
            </a:pPr>
            <a:r>
              <a:rPr lang="en-US" altLang="zh-CN" sz="1600" b="1" dirty="0">
                <a:solidFill>
                  <a:srgbClr val="0DBE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Management</a:t>
            </a:r>
            <a:endParaRPr lang="zh-CN" altLang="en-US" sz="1600" b="1" dirty="0">
              <a:solidFill>
                <a:srgbClr val="0DBE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 flipH="1">
            <a:off x="1503306" y="1942380"/>
            <a:ext cx="2021149" cy="950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 </a:t>
            </a:r>
            <a:r>
              <a:rPr lang="en-US" altLang="zh-CN" sz="1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WebAPP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err="1">
                <a:solidFill>
                  <a:srgbClr val="21C8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FurNature</a:t>
            </a:r>
            <a:endParaRPr lang="en-US" altLang="zh-CN" sz="1600" b="1" dirty="0">
              <a:solidFill>
                <a:srgbClr val="21C89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箭头: 虚尾 80"/>
          <p:cNvSpPr/>
          <p:nvPr/>
        </p:nvSpPr>
        <p:spPr>
          <a:xfrm rot="5400000">
            <a:off x="1459779" y="3290098"/>
            <a:ext cx="637414" cy="447675"/>
          </a:xfrm>
          <a:prstGeom prst="striped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箭头: 虚尾 81"/>
          <p:cNvSpPr/>
          <p:nvPr/>
        </p:nvSpPr>
        <p:spPr>
          <a:xfrm rot="5400000">
            <a:off x="1442632" y="4847918"/>
            <a:ext cx="671711" cy="447675"/>
          </a:xfrm>
          <a:prstGeom prst="striped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287" y="1908417"/>
            <a:ext cx="996177" cy="10151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463" y="2232705"/>
            <a:ext cx="2604367" cy="4622751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8030" y="2231651"/>
            <a:ext cx="2604367" cy="462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3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2"/>
          <p:cNvSpPr txBox="1">
            <a:spLocks/>
          </p:cNvSpPr>
          <p:nvPr/>
        </p:nvSpPr>
        <p:spPr>
          <a:xfrm>
            <a:off x="0" y="514870"/>
            <a:ext cx="3997467" cy="572464"/>
          </a:xfrm>
          <a:prstGeom prst="rect">
            <a:avLst/>
          </a:prstGeom>
        </p:spPr>
        <p:txBody>
          <a:bodyPr/>
          <a:lstStyle>
            <a:lvl1pPr marL="457143" indent="-457143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476" indent="-38095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810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334" indent="-30476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57" indent="-304762" algn="l" defTabSz="609524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381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905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429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52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b="1" dirty="0"/>
              <a:t> PART ONE  </a:t>
            </a:r>
            <a:r>
              <a:rPr lang="en-US" altLang="zh-CN" sz="2400" b="1" dirty="0">
                <a:solidFill>
                  <a:schemeClr val="accent1"/>
                </a:solidFill>
              </a:rPr>
              <a:t>Development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15554" y="3386986"/>
            <a:ext cx="20514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en-US" altLang="zh-CN" sz="3600" b="1" kern="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WebAPP</a:t>
            </a:r>
            <a:endParaRPr lang="zh-CN" altLang="en-US" sz="36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-1" y="4562287"/>
            <a:ext cx="34518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170"/>
            <a:r>
              <a:rPr lang="en-US" altLang="zh-CN" sz="2800" b="1" kern="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Net: </a:t>
            </a:r>
            <a:r>
              <a:rPr lang="en-US" altLang="zh-CN" sz="2800" b="1" kern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Java</a:t>
            </a:r>
          </a:p>
        </p:txBody>
      </p:sp>
      <p:sp>
        <p:nvSpPr>
          <p:cNvPr id="6" name="矩形 5"/>
          <p:cNvSpPr/>
          <p:nvPr/>
        </p:nvSpPr>
        <p:spPr>
          <a:xfrm>
            <a:off x="8088807" y="4514914"/>
            <a:ext cx="3315157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zh-CN" sz="2400" b="1" kern="0" dirty="0">
                <a:solidFill>
                  <a:schemeClr val="accent1"/>
                </a:solidFill>
                <a:latin typeface="+mj-ea"/>
                <a:ea typeface="+mj-ea"/>
              </a:rPr>
              <a:t>Database: MySQL</a:t>
            </a:r>
          </a:p>
        </p:txBody>
      </p:sp>
      <p:sp>
        <p:nvSpPr>
          <p:cNvPr id="7" name="矩形 6"/>
          <p:cNvSpPr/>
          <p:nvPr/>
        </p:nvSpPr>
        <p:spPr>
          <a:xfrm>
            <a:off x="8088807" y="2113588"/>
            <a:ext cx="45664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zh-CN" sz="2400" b="1" kern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Image recognition:</a:t>
            </a:r>
          </a:p>
          <a:p>
            <a:pPr defTabSz="1219170">
              <a:lnSpc>
                <a:spcPct val="150000"/>
              </a:lnSpc>
            </a:pPr>
            <a:r>
              <a:rPr lang="en-US" altLang="zh-CN" sz="2400" b="1" kern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OpenCV</a:t>
            </a:r>
          </a:p>
        </p:txBody>
      </p:sp>
      <p:sp>
        <p:nvSpPr>
          <p:cNvPr id="8" name="矩形 7"/>
          <p:cNvSpPr/>
          <p:nvPr/>
        </p:nvSpPr>
        <p:spPr>
          <a:xfrm>
            <a:off x="175928" y="1833383"/>
            <a:ext cx="331515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170">
              <a:lnSpc>
                <a:spcPct val="150000"/>
              </a:lnSpc>
            </a:pPr>
            <a:r>
              <a:rPr lang="en-US" altLang="zh-CN" sz="2400" b="1" kern="0" dirty="0">
                <a:solidFill>
                  <a:schemeClr val="accent1"/>
                </a:solidFill>
                <a:latin typeface="+mj-ea"/>
                <a:ea typeface="+mj-ea"/>
              </a:rPr>
              <a:t>Browser: </a:t>
            </a:r>
          </a:p>
          <a:p>
            <a:pPr algn="r" defTabSz="1219170">
              <a:lnSpc>
                <a:spcPct val="150000"/>
              </a:lnSpc>
            </a:pPr>
            <a:r>
              <a:rPr lang="en-US" altLang="zh-CN" sz="2400" b="1" kern="0" dirty="0">
                <a:solidFill>
                  <a:schemeClr val="accent1"/>
                </a:solidFill>
                <a:latin typeface="+mj-ea"/>
                <a:ea typeface="+mj-ea"/>
              </a:rPr>
              <a:t>Html5+CSS3+JS</a:t>
            </a:r>
          </a:p>
          <a:p>
            <a:pPr algn="r" defTabSz="1219170">
              <a:lnSpc>
                <a:spcPct val="150000"/>
              </a:lnSpc>
            </a:pPr>
            <a:r>
              <a:rPr lang="en-US" altLang="zh-CN" sz="2400" b="1" kern="0" dirty="0">
                <a:solidFill>
                  <a:schemeClr val="accent1"/>
                </a:solidFill>
                <a:latin typeface="+mj-ea"/>
                <a:ea typeface="+mj-ea"/>
              </a:rPr>
              <a:t>&amp; Three.js</a:t>
            </a:r>
          </a:p>
        </p:txBody>
      </p:sp>
      <p:grpSp>
        <p:nvGrpSpPr>
          <p:cNvPr id="15" name="组合 14"/>
          <p:cNvGrpSpPr/>
          <p:nvPr/>
        </p:nvGrpSpPr>
        <p:grpSpPr>
          <a:xfrm rot="2700000">
            <a:off x="3708319" y="1600407"/>
            <a:ext cx="4223077" cy="4263435"/>
            <a:chOff x="1932258" y="760101"/>
            <a:chExt cx="3767316" cy="3803319"/>
          </a:xfrm>
        </p:grpSpPr>
        <p:sp>
          <p:nvSpPr>
            <p:cNvPr id="16" name="椭圆 168"/>
            <p:cNvSpPr/>
            <p:nvPr/>
          </p:nvSpPr>
          <p:spPr>
            <a:xfrm>
              <a:off x="2710237" y="760101"/>
              <a:ext cx="2207694" cy="2207694"/>
            </a:xfrm>
            <a:custGeom>
              <a:avLst/>
              <a:gdLst/>
              <a:ahLst/>
              <a:cxnLst/>
              <a:rect l="l" t="t" r="r" b="b"/>
              <a:pathLst>
                <a:path w="2207694" h="2207694">
                  <a:moveTo>
                    <a:pt x="1240201" y="2198410"/>
                  </a:moveTo>
                  <a:cubicBezTo>
                    <a:pt x="1195601" y="2204855"/>
                    <a:pt x="1150057" y="2207694"/>
                    <a:pt x="1103851" y="2207694"/>
                  </a:cubicBezTo>
                  <a:close/>
                  <a:moveTo>
                    <a:pt x="1396176" y="2167304"/>
                  </a:moveTo>
                  <a:cubicBezTo>
                    <a:pt x="1355911" y="2179613"/>
                    <a:pt x="1314389" y="2188486"/>
                    <a:pt x="1271865" y="2193577"/>
                  </a:cubicBezTo>
                  <a:close/>
                  <a:moveTo>
                    <a:pt x="7872" y="976750"/>
                  </a:moveTo>
                  <a:lnTo>
                    <a:pt x="1" y="1103847"/>
                  </a:lnTo>
                  <a:cubicBezTo>
                    <a:pt x="1" y="1713485"/>
                    <a:pt x="494210" y="2207694"/>
                    <a:pt x="1103848" y="2207694"/>
                  </a:cubicBezTo>
                  <a:cubicBezTo>
                    <a:pt x="494209" y="2207694"/>
                    <a:pt x="0" y="1713485"/>
                    <a:pt x="0" y="1103847"/>
                  </a:cubicBezTo>
                  <a:cubicBezTo>
                    <a:pt x="0" y="1060839"/>
                    <a:pt x="2460" y="1018405"/>
                    <a:pt x="7872" y="976750"/>
                  </a:cubicBezTo>
                  <a:close/>
                  <a:moveTo>
                    <a:pt x="1103847" y="0"/>
                  </a:moveTo>
                  <a:cubicBezTo>
                    <a:pt x="1713485" y="0"/>
                    <a:pt x="2207694" y="494209"/>
                    <a:pt x="2207694" y="1103847"/>
                  </a:cubicBezTo>
                  <a:cubicBezTo>
                    <a:pt x="2207694" y="1612162"/>
                    <a:pt x="1864110" y="2040229"/>
                    <a:pt x="1396188" y="2167301"/>
                  </a:cubicBezTo>
                  <a:cubicBezTo>
                    <a:pt x="1418536" y="2082435"/>
                    <a:pt x="1429716" y="1993353"/>
                    <a:pt x="1429716" y="1901660"/>
                  </a:cubicBezTo>
                  <a:cubicBezTo>
                    <a:pt x="1429716" y="1292022"/>
                    <a:pt x="935507" y="797813"/>
                    <a:pt x="325869" y="797813"/>
                  </a:cubicBezTo>
                  <a:cubicBezTo>
                    <a:pt x="224547" y="797813"/>
                    <a:pt x="126413" y="811464"/>
                    <a:pt x="33529" y="838206"/>
                  </a:cubicBezTo>
                  <a:cubicBezTo>
                    <a:pt x="23934" y="874644"/>
                    <a:pt x="16397" y="911859"/>
                    <a:pt x="11973" y="949877"/>
                  </a:cubicBezTo>
                  <a:cubicBezTo>
                    <a:pt x="85667" y="413031"/>
                    <a:pt x="546523" y="0"/>
                    <a:pt x="110384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椭圆 161"/>
            <p:cNvSpPr/>
            <p:nvPr/>
          </p:nvSpPr>
          <p:spPr>
            <a:xfrm>
              <a:off x="1932258" y="1557914"/>
              <a:ext cx="2207690" cy="2207691"/>
            </a:xfrm>
            <a:custGeom>
              <a:avLst/>
              <a:gdLst/>
              <a:ahLst/>
              <a:cxnLst/>
              <a:rect l="l" t="t" r="r" b="b"/>
              <a:pathLst>
                <a:path w="2207690" h="2207691">
                  <a:moveTo>
                    <a:pt x="967503" y="2198411"/>
                  </a:moveTo>
                  <a:lnTo>
                    <a:pt x="1103795" y="2207691"/>
                  </a:lnTo>
                  <a:cubicBezTo>
                    <a:pt x="1057608" y="2207692"/>
                    <a:pt x="1012085" y="2204853"/>
                    <a:pt x="967503" y="2198411"/>
                  </a:cubicBezTo>
                  <a:close/>
                  <a:moveTo>
                    <a:pt x="811529" y="2167307"/>
                  </a:moveTo>
                  <a:lnTo>
                    <a:pt x="935821" y="2193576"/>
                  </a:lnTo>
                  <a:cubicBezTo>
                    <a:pt x="893304" y="2188486"/>
                    <a:pt x="851788" y="2179614"/>
                    <a:pt x="811529" y="2167307"/>
                  </a:cubicBezTo>
                  <a:close/>
                  <a:moveTo>
                    <a:pt x="2199826" y="976772"/>
                  </a:moveTo>
                  <a:cubicBezTo>
                    <a:pt x="2205232" y="1018393"/>
                    <a:pt x="2207691" y="1060793"/>
                    <a:pt x="2207690" y="1103766"/>
                  </a:cubicBezTo>
                  <a:close/>
                  <a:moveTo>
                    <a:pt x="2174170" y="838223"/>
                  </a:moveTo>
                  <a:cubicBezTo>
                    <a:pt x="2184491" y="874470"/>
                    <a:pt x="2191713" y="911752"/>
                    <a:pt x="2195714" y="949832"/>
                  </a:cubicBezTo>
                  <a:close/>
                  <a:moveTo>
                    <a:pt x="1103847" y="0"/>
                  </a:moveTo>
                  <a:cubicBezTo>
                    <a:pt x="1621792" y="0"/>
                    <a:pt x="2056420" y="356726"/>
                    <a:pt x="2174166" y="838207"/>
                  </a:cubicBezTo>
                  <a:cubicBezTo>
                    <a:pt x="2081282" y="811466"/>
                    <a:pt x="1983150" y="797814"/>
                    <a:pt x="1881827" y="797814"/>
                  </a:cubicBezTo>
                  <a:cubicBezTo>
                    <a:pt x="1272189" y="797814"/>
                    <a:pt x="777980" y="1292023"/>
                    <a:pt x="777980" y="1901661"/>
                  </a:cubicBezTo>
                  <a:cubicBezTo>
                    <a:pt x="777980" y="1993354"/>
                    <a:pt x="789160" y="2082435"/>
                    <a:pt x="811508" y="2167301"/>
                  </a:cubicBezTo>
                  <a:cubicBezTo>
                    <a:pt x="343585" y="2040230"/>
                    <a:pt x="0" y="1612163"/>
                    <a:pt x="0" y="1103847"/>
                  </a:cubicBezTo>
                  <a:cubicBezTo>
                    <a:pt x="0" y="494209"/>
                    <a:pt x="494209" y="0"/>
                    <a:pt x="11038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椭圆 162"/>
            <p:cNvSpPr/>
            <p:nvPr/>
          </p:nvSpPr>
          <p:spPr>
            <a:xfrm>
              <a:off x="3491880" y="1557913"/>
              <a:ext cx="2207694" cy="2207694"/>
            </a:xfrm>
            <a:custGeom>
              <a:avLst/>
              <a:gdLst/>
              <a:ahLst/>
              <a:cxnLst/>
              <a:rect l="l" t="t" r="r" b="b"/>
              <a:pathLst>
                <a:path w="2207694" h="2207694">
                  <a:moveTo>
                    <a:pt x="1269814" y="13804"/>
                  </a:moveTo>
                  <a:cubicBezTo>
                    <a:pt x="1800820" y="92567"/>
                    <a:pt x="2207694" y="550692"/>
                    <a:pt x="2207694" y="1103847"/>
                  </a:cubicBezTo>
                  <a:cubicBezTo>
                    <a:pt x="2207694" y="1713485"/>
                    <a:pt x="1713485" y="2207694"/>
                    <a:pt x="1103847" y="2207694"/>
                  </a:cubicBezTo>
                  <a:cubicBezTo>
                    <a:pt x="546709" y="2207694"/>
                    <a:pt x="85975" y="1794939"/>
                    <a:pt x="12055" y="1258354"/>
                  </a:cubicBezTo>
                  <a:lnTo>
                    <a:pt x="33789" y="1370498"/>
                  </a:lnTo>
                  <a:cubicBezTo>
                    <a:pt x="125494" y="1396610"/>
                    <a:pt x="222299" y="1409882"/>
                    <a:pt x="322205" y="1409882"/>
                  </a:cubicBezTo>
                  <a:cubicBezTo>
                    <a:pt x="931843" y="1409882"/>
                    <a:pt x="1426052" y="915673"/>
                    <a:pt x="1426052" y="306035"/>
                  </a:cubicBezTo>
                  <a:cubicBezTo>
                    <a:pt x="1426052" y="213979"/>
                    <a:pt x="1414784" y="124554"/>
                    <a:pt x="1392265" y="39385"/>
                  </a:cubicBezTo>
                  <a:cubicBezTo>
                    <a:pt x="1352416" y="28038"/>
                    <a:pt x="1311604" y="19116"/>
                    <a:pt x="1269814" y="13804"/>
                  </a:cubicBezTo>
                  <a:close/>
                  <a:moveTo>
                    <a:pt x="1103847" y="0"/>
                  </a:moveTo>
                  <a:cubicBezTo>
                    <a:pt x="1149577" y="0"/>
                    <a:pt x="1194657" y="2781"/>
                    <a:pt x="1238818" y="9073"/>
                  </a:cubicBezTo>
                  <a:lnTo>
                    <a:pt x="1103848" y="1"/>
                  </a:lnTo>
                  <a:cubicBezTo>
                    <a:pt x="494210" y="1"/>
                    <a:pt x="1" y="494210"/>
                    <a:pt x="1" y="1103848"/>
                  </a:cubicBezTo>
                  <a:cubicBezTo>
                    <a:pt x="1" y="1146981"/>
                    <a:pt x="2475" y="1189536"/>
                    <a:pt x="7924" y="1231287"/>
                  </a:cubicBezTo>
                  <a:cubicBezTo>
                    <a:pt x="2473" y="1189523"/>
                    <a:pt x="0" y="1146974"/>
                    <a:pt x="0" y="1103847"/>
                  </a:cubicBezTo>
                  <a:cubicBezTo>
                    <a:pt x="0" y="494209"/>
                    <a:pt x="494209" y="0"/>
                    <a:pt x="11038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椭圆 163"/>
            <p:cNvSpPr/>
            <p:nvPr/>
          </p:nvSpPr>
          <p:spPr>
            <a:xfrm>
              <a:off x="2710237" y="2355728"/>
              <a:ext cx="2207690" cy="2207692"/>
            </a:xfrm>
            <a:custGeom>
              <a:avLst/>
              <a:gdLst/>
              <a:ahLst/>
              <a:cxnLst/>
              <a:rect l="l" t="t" r="r" b="b"/>
              <a:pathLst>
                <a:path w="2207690" h="2207692">
                  <a:moveTo>
                    <a:pt x="2195631" y="1258405"/>
                  </a:moveTo>
                  <a:cubicBezTo>
                    <a:pt x="2191595" y="1296645"/>
                    <a:pt x="2184315" y="1334081"/>
                    <a:pt x="2173913" y="1370472"/>
                  </a:cubicBezTo>
                  <a:close/>
                  <a:moveTo>
                    <a:pt x="2207690" y="1103924"/>
                  </a:moveTo>
                  <a:cubicBezTo>
                    <a:pt x="2207691" y="1147015"/>
                    <a:pt x="2205219" y="1189529"/>
                    <a:pt x="2199774" y="1231259"/>
                  </a:cubicBezTo>
                  <a:close/>
                  <a:moveTo>
                    <a:pt x="815432" y="39382"/>
                  </a:moveTo>
                  <a:cubicBezTo>
                    <a:pt x="792913" y="124550"/>
                    <a:pt x="781644" y="213975"/>
                    <a:pt x="781644" y="306031"/>
                  </a:cubicBezTo>
                  <a:cubicBezTo>
                    <a:pt x="781644" y="915669"/>
                    <a:pt x="1275853" y="1409878"/>
                    <a:pt x="1885491" y="1409878"/>
                  </a:cubicBezTo>
                  <a:cubicBezTo>
                    <a:pt x="1985397" y="1409878"/>
                    <a:pt x="2082202" y="1396606"/>
                    <a:pt x="2173907" y="1370494"/>
                  </a:cubicBezTo>
                  <a:cubicBezTo>
                    <a:pt x="2055810" y="1851467"/>
                    <a:pt x="1621429" y="2207692"/>
                    <a:pt x="1103847" y="2207692"/>
                  </a:cubicBezTo>
                  <a:cubicBezTo>
                    <a:pt x="494209" y="2207692"/>
                    <a:pt x="0" y="1713483"/>
                    <a:pt x="0" y="1103845"/>
                  </a:cubicBezTo>
                  <a:cubicBezTo>
                    <a:pt x="0" y="594112"/>
                    <a:pt x="345503" y="165076"/>
                    <a:pt x="815432" y="39382"/>
                  </a:cubicBezTo>
                  <a:close/>
                  <a:moveTo>
                    <a:pt x="937859" y="13805"/>
                  </a:moveTo>
                  <a:lnTo>
                    <a:pt x="815433" y="39382"/>
                  </a:lnTo>
                  <a:cubicBezTo>
                    <a:pt x="855095" y="27337"/>
                    <a:pt x="895991" y="18718"/>
                    <a:pt x="937859" y="13805"/>
                  </a:cubicBezTo>
                  <a:close/>
                  <a:moveTo>
                    <a:pt x="1103792" y="1"/>
                  </a:moveTo>
                  <a:lnTo>
                    <a:pt x="968896" y="9068"/>
                  </a:lnTo>
                  <a:cubicBezTo>
                    <a:pt x="1013034" y="2780"/>
                    <a:pt x="1058088" y="0"/>
                    <a:pt x="1103792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0" name="椭圆 19"/>
          <p:cNvSpPr/>
          <p:nvPr/>
        </p:nvSpPr>
        <p:spPr>
          <a:xfrm>
            <a:off x="4702738" y="2678038"/>
            <a:ext cx="2064229" cy="206422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/>
            <a:endParaRPr lang="zh-CN" altLang="en-US" sz="2400" kern="0">
              <a:solidFill>
                <a:sysClr val="windowText" lastClr="00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27325" y="3383211"/>
            <a:ext cx="20514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en-US" altLang="zh-CN" sz="3600" b="1" kern="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WebAPP</a:t>
            </a:r>
            <a:endParaRPr lang="zh-CN" altLang="en-US" sz="36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97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4776586" y="421482"/>
            <a:ext cx="5929312" cy="4185761"/>
          </a:xfrm>
        </p:spPr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6" name="文本占位符 10"/>
          <p:cNvSpPr txBox="1">
            <a:spLocks/>
          </p:cNvSpPr>
          <p:nvPr/>
        </p:nvSpPr>
        <p:spPr>
          <a:xfrm>
            <a:off x="8271413" y="4080392"/>
            <a:ext cx="3844580" cy="171739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609524" rtl="0" eaLnBrk="1" latinLnBrk="0" hangingPunct="1">
              <a:spcBef>
                <a:spcPct val="20000"/>
              </a:spcBef>
              <a:buFont typeface="Arial"/>
              <a:buNone/>
              <a:defRPr sz="2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476" indent="-38095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810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334" indent="-30476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57" indent="-304762" algn="l" defTabSz="609524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381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905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429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52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dirty="0"/>
              <a:t>Key</a:t>
            </a:r>
          </a:p>
          <a:p>
            <a:r>
              <a:rPr lang="en-US" altLang="zh-CN" sz="4800" dirty="0"/>
              <a:t>Algorithm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93332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152400" y="442215"/>
            <a:ext cx="3870960" cy="572464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占位符 12"/>
          <p:cNvSpPr txBox="1">
            <a:spLocks/>
          </p:cNvSpPr>
          <p:nvPr/>
        </p:nvSpPr>
        <p:spPr>
          <a:xfrm>
            <a:off x="-257420" y="453539"/>
            <a:ext cx="4454096" cy="572464"/>
          </a:xfrm>
          <a:prstGeom prst="rect">
            <a:avLst/>
          </a:prstGeom>
        </p:spPr>
        <p:txBody>
          <a:bodyPr/>
          <a:lstStyle>
            <a:lvl1pPr marL="457143" indent="-457143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476" indent="-38095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810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334" indent="-30476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57" indent="-304762" algn="l" defTabSz="609524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381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905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429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52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>
                <a:solidFill>
                  <a:schemeClr val="bg1"/>
                </a:solidFill>
              </a:rPr>
              <a:t> PART TWO   </a:t>
            </a:r>
            <a:r>
              <a:rPr lang="en-US" altLang="zh-CN" sz="2800" b="1" dirty="0">
                <a:solidFill>
                  <a:schemeClr val="accent1"/>
                </a:solidFill>
              </a:rPr>
              <a:t>Theory</a:t>
            </a:r>
            <a:endParaRPr lang="zh-CN" altLang="en-US" sz="2800" b="1" dirty="0">
              <a:solidFill>
                <a:schemeClr val="accent1"/>
              </a:solidFill>
            </a:endParaRPr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15" b="19534"/>
          <a:stretch/>
        </p:blipFill>
        <p:spPr>
          <a:xfrm>
            <a:off x="0" y="1334006"/>
            <a:ext cx="4995606" cy="2843170"/>
          </a:xfrm>
          <a:prstGeom prst="rect">
            <a:avLst/>
          </a:prstGeom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 flipV="1">
            <a:off x="4301696" y="761542"/>
            <a:ext cx="6660218" cy="4224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7" name="图片 6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700" y="739771"/>
            <a:ext cx="7921104" cy="5319388"/>
          </a:xfrm>
          <a:prstGeom prst="rect">
            <a:avLst/>
          </a:prstGeom>
          <a:noFill/>
        </p:spPr>
      </p:pic>
      <p:sp>
        <p:nvSpPr>
          <p:cNvPr id="68" name="矩形 67"/>
          <p:cNvSpPr/>
          <p:nvPr/>
        </p:nvSpPr>
        <p:spPr>
          <a:xfrm>
            <a:off x="417649" y="4771411"/>
            <a:ext cx="3315157" cy="1308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zh-CN" sz="2800" b="1" kern="0" dirty="0">
                <a:latin typeface="+mj-ea"/>
                <a:ea typeface="+mj-ea"/>
              </a:rPr>
              <a:t>What is Vanishing Point?</a:t>
            </a:r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>
            <a:off x="417649" y="6270170"/>
            <a:ext cx="310932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65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自定义 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Temp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1769</TotalTime>
  <Words>739</Words>
  <Application>Microsoft Office PowerPoint</Application>
  <PresentationFormat>宽屏</PresentationFormat>
  <Paragraphs>162</Paragraphs>
  <Slides>24</Slides>
  <Notes>15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宋体</vt:lpstr>
      <vt:lpstr>微软雅黑</vt:lpstr>
      <vt:lpstr>Arial</vt:lpstr>
      <vt:lpstr>Calibri</vt:lpstr>
      <vt:lpstr>Century Gothic</vt:lpstr>
      <vt:lpstr>Segoe UI Light</vt:lpstr>
      <vt:lpstr>Wingdings</vt:lpstr>
      <vt:lpstr>Office Theme</vt:lpstr>
      <vt:lpstr>OfficePLUS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luminous</cp:lastModifiedBy>
  <cp:revision>209</cp:revision>
  <dcterms:created xsi:type="dcterms:W3CDTF">2015-08-18T02:51:41Z</dcterms:created>
  <dcterms:modified xsi:type="dcterms:W3CDTF">2017-06-22T16:56:21Z</dcterms:modified>
  <cp:category/>
</cp:coreProperties>
</file>